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1"/>
  </p:notesMasterIdLst>
  <p:handoutMasterIdLst>
    <p:handoutMasterId r:id="rId12"/>
  </p:handoutMasterIdLst>
  <p:sldIdLst>
    <p:sldId id="300" r:id="rId2"/>
    <p:sldId id="493" r:id="rId3"/>
    <p:sldId id="494" r:id="rId4"/>
    <p:sldId id="495" r:id="rId5"/>
    <p:sldId id="496" r:id="rId6"/>
    <p:sldId id="497" r:id="rId7"/>
    <p:sldId id="498" r:id="rId8"/>
    <p:sldId id="499" r:id="rId9"/>
    <p:sldId id="370" r:id="rId10"/>
  </p:sldIdLst>
  <p:sldSz cx="9144000" cy="6858000" type="screen4x3"/>
  <p:notesSz cx="9309100" cy="6954838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80" userDrawn="1">
          <p15:clr>
            <a:srgbClr val="A4A3A4"/>
          </p15:clr>
        </p15:guide>
        <p15:guide id="2" pos="2763" userDrawn="1">
          <p15:clr>
            <a:srgbClr val="A4A3A4"/>
          </p15:clr>
        </p15:guide>
        <p15:guide id="3" orient="horz" pos="2191" userDrawn="1">
          <p15:clr>
            <a:srgbClr val="A4A3A4"/>
          </p15:clr>
        </p15:guide>
        <p15:guide id="4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FFFF00"/>
    <a:srgbClr val="FF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82723" autoAdjust="0"/>
  </p:normalViewPr>
  <p:slideViewPr>
    <p:cSldViewPr>
      <p:cViewPr varScale="1">
        <p:scale>
          <a:sx n="93" d="100"/>
          <a:sy n="93" d="100"/>
        </p:scale>
        <p:origin x="-1506" y="-90"/>
      </p:cViewPr>
      <p:guideLst>
        <p:guide orient="horz" pos="1162"/>
        <p:guide pos="5329"/>
      </p:guideLst>
    </p:cSldViewPr>
  </p:slideViewPr>
  <p:outlineViewPr>
    <p:cViewPr>
      <p:scale>
        <a:sx n="33" d="100"/>
        <a:sy n="33" d="100"/>
      </p:scale>
      <p:origin x="36" y="6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14" y="-78"/>
      </p:cViewPr>
      <p:guideLst>
        <p:guide orient="horz" pos="2280"/>
        <p:guide orient="horz" pos="2191"/>
        <p:guide pos="2763"/>
        <p:guide pos="29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999" y="1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0397530-CCD2-4D8A-A7E5-4195CD69EB97}" type="datetimeFigureOut">
              <a:rPr lang="lv-LV" altLang="en-US"/>
              <a:pPr>
                <a:defRPr/>
              </a:pPr>
              <a:t>2018.06.11.</a:t>
            </a:fld>
            <a:endParaRPr lang="lv-LV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06296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999" y="6606296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A812FE-4EAE-4C4D-9987-64182A3C09D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27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999" y="1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9D7F8F1-6FE3-4039-8240-9E0975324FC7}" type="datetimeFigureOut">
              <a:rPr lang="lv-LV" altLang="en-US"/>
              <a:pPr>
                <a:defRPr/>
              </a:pPr>
              <a:t>2018.06.11.</a:t>
            </a:fld>
            <a:endParaRPr lang="lv-LV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6238" y="520700"/>
            <a:ext cx="3476625" cy="2608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1" y="3303951"/>
            <a:ext cx="7447280" cy="3128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606296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999" y="6606296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A0EC25-A4F4-4AFA-A3B4-DDEE9682A3E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44214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lv-LV" dirty="0" smtClean="0"/>
          </a:p>
        </p:txBody>
      </p:sp>
    </p:spTree>
    <p:extLst>
      <p:ext uri="{BB962C8B-B14F-4D97-AF65-F5344CB8AC3E}">
        <p14:creationId xmlns:p14="http://schemas.microsoft.com/office/powerpoint/2010/main" val="64923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0C619-BD57-43D1-B91A-4CB978EFF373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359-999C-4A97-881C-45E230FB1481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DB463-86CF-4854-90B0-363311325ECB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1735C-06BC-4951-BD51-57DD1A6DFFE1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4354A-77E0-45C5-B577-42F784B465D8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C91D-A21D-44D8-8C26-A95A895D68E5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FCA54-1EF0-4314-B5A2-4DB5E08E425D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7BBE8-CBAE-4091-8C92-B997E8A10BE3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24CED-5511-4F74-929C-FE870B8A7A9D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0FEBEC-D42A-4968-85EC-3E6BEDD74B84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E44C0-1188-4220-93B0-7B7E1C6D7715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80B848-3D25-4AE8-B7AC-3502CE6859A7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9" name="Picture 8" descr="Untitled-1.wm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64175"/>
            <a:ext cx="9140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2347912"/>
            <a:ext cx="7666038" cy="2162175"/>
          </a:xfrm>
        </p:spPr>
        <p:txBody>
          <a:bodyPr/>
          <a:lstStyle/>
          <a:p>
            <a:pPr algn="ctr" eaLnBrk="1" hangingPunct="1"/>
            <a:r>
              <a:rPr lang="en-US" altLang="lv-LV" sz="2800" dirty="0" err="1" smtClean="0">
                <a:latin typeface="Trebuchet MS" panose="020B0603020202020204" pitchFamily="34" charset="0"/>
              </a:rPr>
              <a:t>Jūrmalas</a:t>
            </a:r>
            <a:r>
              <a:rPr lang="en-US" altLang="lv-LV" sz="2800" dirty="0" smtClean="0">
                <a:latin typeface="Trebuchet MS" panose="020B0603020202020204" pitchFamily="34" charset="0"/>
              </a:rPr>
              <a:t> </a:t>
            </a:r>
            <a:r>
              <a:rPr lang="lv-LV" altLang="lv-LV" sz="2800" dirty="0" smtClean="0">
                <a:latin typeface="Trebuchet MS" panose="020B0603020202020204" pitchFamily="34" charset="0"/>
              </a:rPr>
              <a:t>Profesionālās </a:t>
            </a:r>
            <a:r>
              <a:rPr lang="en-US" altLang="lv-LV" sz="2800" dirty="0" err="1" smtClean="0">
                <a:latin typeface="Trebuchet MS" panose="020B0603020202020204" pitchFamily="34" charset="0"/>
              </a:rPr>
              <a:t>vidusskolas</a:t>
            </a:r>
            <a:r>
              <a:rPr lang="en-US" altLang="lv-LV" sz="2800" dirty="0" smtClean="0">
                <a:latin typeface="Trebuchet MS" panose="020B0603020202020204" pitchFamily="34" charset="0"/>
              </a:rPr>
              <a:t>  </a:t>
            </a:r>
            <a:r>
              <a:rPr lang="en-US" altLang="lv-LV" sz="2800" dirty="0" err="1" smtClean="0">
                <a:latin typeface="Trebuchet MS" panose="020B0603020202020204" pitchFamily="34" charset="0"/>
              </a:rPr>
              <a:t>aktualitātes</a:t>
            </a:r>
            <a:endParaRPr lang="lv-LV" altLang="lv-LV" sz="2800" dirty="0" smtClean="0">
              <a:latin typeface="Trebuchet MS" panose="020B0603020202020204" pitchFamily="34" charset="0"/>
            </a:endParaRPr>
          </a:p>
        </p:txBody>
      </p:sp>
      <p:sp>
        <p:nvSpPr>
          <p:cNvPr id="2051" name="Subtitle 1"/>
          <p:cNvSpPr>
            <a:spLocks noGrp="1"/>
          </p:cNvSpPr>
          <p:nvPr>
            <p:ph type="subTitle" idx="1"/>
          </p:nvPr>
        </p:nvSpPr>
        <p:spPr>
          <a:xfrm>
            <a:off x="2627784" y="5517232"/>
            <a:ext cx="6400800" cy="930785"/>
          </a:xfrm>
        </p:spPr>
        <p:txBody>
          <a:bodyPr>
            <a:normAutofit fontScale="92500" lnSpcReduction="10000"/>
          </a:bodyPr>
          <a:lstStyle/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lv-LV" sz="1600" b="1" dirty="0" smtClean="0">
                <a:latin typeface="+mj-lt"/>
              </a:rPr>
              <a:t>Valda </a:t>
            </a:r>
            <a:r>
              <a:rPr lang="lv-LV" altLang="lv-LV" sz="1600" b="1" dirty="0" err="1" smtClean="0">
                <a:latin typeface="+mj-lt"/>
              </a:rPr>
              <a:t>puiše</a:t>
            </a:r>
            <a:r>
              <a:rPr lang="en-GB" altLang="lv-LV" sz="1600" dirty="0" smtClean="0">
                <a:latin typeface="+mj-lt"/>
              </a:rPr>
              <a:t/>
            </a:r>
            <a:br>
              <a:rPr lang="en-GB" altLang="lv-LV" sz="1600" dirty="0" smtClean="0">
                <a:latin typeface="+mj-lt"/>
              </a:rPr>
            </a:br>
            <a:r>
              <a:rPr lang="lv-LV" altLang="lv-LV" sz="1600" dirty="0" smtClean="0">
                <a:latin typeface="+mj-lt"/>
              </a:rPr>
              <a:t>Jūrmalas profesionālās vidusskolas vadītāja</a:t>
            </a: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en-US" sz="1600" dirty="0" smtClean="0">
                <a:latin typeface="+mj-lt"/>
              </a:rPr>
              <a:t>23.05.2018</a:t>
            </a:r>
            <a:r>
              <a:rPr lang="lv-LV" altLang="en-US" sz="1600" dirty="0" smtClean="0">
                <a:solidFill>
                  <a:srgbClr val="595959"/>
                </a:solidFill>
                <a:latin typeface="+mj-lt"/>
              </a:rPr>
              <a:t>.</a:t>
            </a:r>
            <a:endParaRPr lang="lv-LV" altLang="en-US" sz="2000" dirty="0" smtClean="0">
              <a:solidFill>
                <a:srgbClr val="59595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290"/>
            <a:ext cx="7520940" cy="700110"/>
          </a:xfrm>
        </p:spPr>
        <p:txBody>
          <a:bodyPr/>
          <a:lstStyle/>
          <a:p>
            <a:pPr algn="ctr"/>
            <a:r>
              <a:rPr lang="lv-LV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2017./2018.mācību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noslēgums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764704"/>
            <a:ext cx="7520940" cy="3915773"/>
          </a:xfrm>
        </p:spPr>
        <p:txBody>
          <a:bodyPr>
            <a:normAutofit lnSpcReduction="10000"/>
          </a:bodyPr>
          <a:lstStyle/>
          <a:p>
            <a:pPr marL="0" indent="0"/>
            <a:endParaRPr lang="en-US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Kvalifikācijas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prakses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eksāmeni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Valsts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pārbaudes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darbi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vidējās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izglītības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datorsistēmu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tehniķu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audzēkņiem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Izlaidums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Pedagoga </a:t>
            </a:r>
            <a:r>
              <a:rPr lang="lv-LV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darbības kvalitātes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novērtēšana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lv-LV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pakāpes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piešķiršana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Pedagogu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ikgadējais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darbības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pašvērtējums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JPV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akreditācija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novērtēšanas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laiks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iestādē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2018.gada 7.maija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līdz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2018.gada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11.maijam.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Saņemts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pozitīvs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ziņojuma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projekts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noteiktu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akreditācijas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termiņu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gadiem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lv-LV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2475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290"/>
            <a:ext cx="7520940" cy="857256"/>
          </a:xfrm>
        </p:spPr>
        <p:txBody>
          <a:bodyPr/>
          <a:lstStyle/>
          <a:p>
            <a:pPr algn="ctr"/>
            <a:r>
              <a:rPr lang="lv-LV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2018./2019.mācību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plānošana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lv-LV" sz="2400" b="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programmu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pilnveide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atbilstoši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tirgus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aktualitātēm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Grupu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komlektēšana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PPN;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imtgades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pasākumu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plāns</a:t>
            </a:r>
            <a:r>
              <a:rPr lang="en-US" sz="24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gatavošanās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īstenošanai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JPV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pašvērtējuma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sagatavošana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izglītības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programmu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akreditācijai</a:t>
            </a:r>
            <a:r>
              <a:rPr lang="en-US" sz="24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lv-LV" sz="2000" b="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7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vidējās izglītības programmas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līmenis</a:t>
            </a:r>
            <a:endParaRPr lang="lv-LV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650160"/>
              </p:ext>
            </p:extLst>
          </p:nvPr>
        </p:nvGraphicFramePr>
        <p:xfrm>
          <a:off x="714348" y="1340768"/>
          <a:ext cx="7715304" cy="2882388"/>
        </p:xfrm>
        <a:graphic>
          <a:graphicData uri="http://schemas.openxmlformats.org/drawingml/2006/table">
            <a:tbl>
              <a:tblPr firstRow="1" firstCol="1" bandRow="1"/>
              <a:tblGrid>
                <a:gridCol w="2416716"/>
                <a:gridCol w="2071702"/>
                <a:gridCol w="1055201"/>
                <a:gridCol w="1246239"/>
                <a:gridCol w="925446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 smtClean="0">
                          <a:effectLst/>
                          <a:latin typeface="Times New Roman"/>
                          <a:ea typeface="Times New Roman"/>
                        </a:rPr>
                        <a:t>Datorsistēmas</a:t>
                      </a:r>
                      <a:r>
                        <a:rPr lang="lv-LV" sz="18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800" b="1" dirty="0" err="1" smtClean="0">
                          <a:effectLst/>
                          <a:latin typeface="Times New Roman"/>
                          <a:ea typeface="Times New Roman"/>
                        </a:rPr>
                        <a:t>datu</a:t>
                      </a: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 smtClean="0">
                          <a:effectLst/>
                          <a:latin typeface="Times New Roman"/>
                          <a:ea typeface="Times New Roman"/>
                        </a:rPr>
                        <a:t>bāzes</a:t>
                      </a: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</a:rPr>
                        <a:t> un </a:t>
                      </a:r>
                      <a:r>
                        <a:rPr lang="en-US" sz="1800" b="1" dirty="0" err="1" smtClean="0">
                          <a:effectLst/>
                          <a:latin typeface="Times New Roman"/>
                          <a:ea typeface="Times New Roman"/>
                        </a:rPr>
                        <a:t>datortīkli</a:t>
                      </a:r>
                      <a:endParaRPr lang="lv-LV" sz="18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33 483 011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Datorsistēmu tehniķis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Komerczinības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 (neklātiene – tālmācība), 35b 341 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Rūpniecības komercdarbinieks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vispārējā vidējā 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73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62976"/>
          </a:xfrm>
        </p:spPr>
        <p:txBody>
          <a:bodyPr/>
          <a:lstStyle/>
          <a:p>
            <a:pPr marL="457200" lvl="1" algn="ctr"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1600" b="1" dirty="0" smtClean="0">
                <a:effectLst/>
                <a:latin typeface="Times New Roman"/>
                <a:ea typeface="Times New Roman"/>
              </a:rPr>
            </a:br>
            <a:r>
              <a:rPr lang="en-US" sz="2400" b="1" dirty="0" smtClean="0">
                <a:effectLst/>
                <a:latin typeface="Times New Roman"/>
                <a:ea typeface="Times New Roman"/>
              </a:rPr>
              <a:t>A</a:t>
            </a:r>
            <a:r>
              <a:rPr lang="lv-LV" sz="2400" b="1" dirty="0" err="1" smtClean="0">
                <a:effectLst/>
                <a:latin typeface="Times New Roman"/>
                <a:ea typeface="Times New Roman"/>
              </a:rPr>
              <a:t>rodizglītības</a:t>
            </a:r>
            <a:r>
              <a:rPr lang="lv-LV" sz="2400" b="1" dirty="0" smtClean="0">
                <a:effectLst/>
                <a:latin typeface="Times New Roman"/>
                <a:ea typeface="Times New Roman"/>
              </a:rPr>
              <a:t> programmas </a:t>
            </a:r>
            <a:r>
              <a:rPr lang="lv-LV" sz="2400" dirty="0" smtClean="0">
                <a:effectLst/>
                <a:latin typeface="Times New Roman"/>
                <a:ea typeface="Times New Roman"/>
              </a:rPr>
              <a:t>pēc vispārējās vai profesionālās pamatizglītības iegūšanas un persona ir sasniegusi 15 gadu vecumu.</a:t>
            </a:r>
            <a:r>
              <a:rPr lang="lv-LV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lv-LV" sz="2000" dirty="0" smtClean="0">
                <a:effectLst/>
                <a:latin typeface="Times New Roman"/>
                <a:ea typeface="Times New Roman"/>
              </a:rPr>
            </a:br>
            <a:endParaRPr lang="lv-LV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571611"/>
          <a:ext cx="7715305" cy="3357587"/>
        </p:xfrm>
        <a:graphic>
          <a:graphicData uri="http://schemas.openxmlformats.org/drawingml/2006/table">
            <a:tbl>
              <a:tblPr firstRow="1" firstCol="1" bandRow="1"/>
              <a:tblGrid>
                <a:gridCol w="2071702"/>
                <a:gridCol w="1571636"/>
                <a:gridCol w="1214446"/>
                <a:gridCol w="1785950"/>
                <a:gridCol w="1071571"/>
              </a:tblGrid>
              <a:tr h="1343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b="1">
                          <a:effectLst/>
                          <a:latin typeface="Times New Roman"/>
                          <a:ea typeface="Times New Roman"/>
                        </a:rPr>
                        <a:t>Ēdināšanas pakalpojumi</a:t>
                      </a: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32 811 00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Pavārs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b="1">
                          <a:effectLst/>
                          <a:latin typeface="Times New Roman"/>
                          <a:ea typeface="Times New Roman"/>
                        </a:rPr>
                        <a:t>Datoru lietošana</a:t>
                      </a: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32a 482 001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Informācijas ievadīšanas operators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Times New Roman"/>
                          <a:ea typeface="Times New Roman"/>
                        </a:rPr>
                        <a:t>pamatizglītība (17 gadi)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17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290"/>
            <a:ext cx="7520940" cy="1071570"/>
          </a:xfrm>
        </p:spPr>
        <p:txBody>
          <a:bodyPr/>
          <a:lstStyle/>
          <a:p>
            <a:pPr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pamatizglītības programmās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uzņem personas pēc vispārējās pamatizglītības iegūšanas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3" y="1285860"/>
          <a:ext cx="7929618" cy="3643338"/>
        </p:xfrm>
        <a:graphic>
          <a:graphicData uri="http://schemas.openxmlformats.org/drawingml/2006/table">
            <a:tbl>
              <a:tblPr firstRow="1" firstCol="1" bandRow="1"/>
              <a:tblGrid>
                <a:gridCol w="2483846"/>
                <a:gridCol w="1802435"/>
                <a:gridCol w="1143008"/>
                <a:gridCol w="1549176"/>
                <a:gridCol w="951153"/>
              </a:tblGrid>
              <a:tr h="832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Ēdināšanas pakalpojumi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22 811 02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Pavāra palīgs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Komerczinības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22 341 02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Tirdzniecības zāles darbinieks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Šūto izstrādājumu ražošanas tehnoloģija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22 542 021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Palīgšuvējs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Metālapstrāde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22 521 011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Montāžas darbu atslēdznieks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66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929618" cy="1000132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rofesionālās </a:t>
            </a: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tālākizglītības programmās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uzņem personas pēc vispārējās pamatizglītības iegūšanas, vispārējās vidējās izglītības iegūšanas vai bez izglītības ierobežojuma.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142985"/>
          <a:ext cx="8572560" cy="4226617"/>
        </p:xfrm>
        <a:graphic>
          <a:graphicData uri="http://schemas.openxmlformats.org/drawingml/2006/table">
            <a:tbl>
              <a:tblPr firstRow="1" firstCol="1" bandRow="1"/>
              <a:tblGrid>
                <a:gridCol w="2685239"/>
                <a:gridCol w="2101107"/>
                <a:gridCol w="1071570"/>
                <a:gridCol w="1571636"/>
                <a:gridCol w="1143008"/>
              </a:tblGrid>
              <a:tr h="1000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Mācību ilgums (stundas)</a:t>
                      </a:r>
                      <a:endParaRPr lang="lv-LV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Mājturība</a:t>
                      </a: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10T 814 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Veļas mazgātājs un gludinātājs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bez izglītības ierobežojuma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Ēdināšanas pakalpojumi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10T 811 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Konditora palīgs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bez izglītības ierobežojuma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480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Datoru lietošana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20T 482 001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Informācijas ievadīšanas operators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Datorsistēmas</a:t>
                      </a: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30T 483 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Datorsistēmu tehniķis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vispārējā vidējā 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>
                          <a:effectLst/>
                          <a:latin typeface="Times New Roman"/>
                          <a:ea typeface="Times New Roman"/>
                        </a:rPr>
                        <a:t>Elektriskās iekārtas</a:t>
                      </a:r>
                      <a:endParaRPr lang="lv-LV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20T 522 03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Elektroiekārtu montētājs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1040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27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5728"/>
            <a:ext cx="7520940" cy="1000132"/>
          </a:xfrm>
        </p:spPr>
        <p:txBody>
          <a:bodyPr/>
          <a:lstStyle/>
          <a:p>
            <a:pPr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pilnveides izglītības programmā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uzņem personas pēc vispārējās pamatizglītības iegūšanas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501122" cy="3357586"/>
        </p:xfrm>
        <a:graphic>
          <a:graphicData uri="http://schemas.openxmlformats.org/drawingml/2006/table">
            <a:tbl>
              <a:tblPr firstRow="1" firstCol="1" bandRow="1"/>
              <a:tblGrid>
                <a:gridCol w="4601525"/>
                <a:gridCol w="1041461"/>
                <a:gridCol w="1715128"/>
                <a:gridCol w="1143008"/>
              </a:tblGrid>
              <a:tr h="1796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Mācību ilgums (stundas)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Materiālu ražošanas tehnoloģijas un izstrādājumu izgatavošana – Apdrukas tehnoloģijas</a:t>
                      </a: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20P 548 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570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52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68313" y="2051050"/>
            <a:ext cx="8229600" cy="2808288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Arial" charset="0"/>
              <a:buNone/>
              <a:defRPr/>
            </a:pPr>
            <a:endParaRPr lang="lv-LV" altLang="lv-LV" sz="2400" b="1" dirty="0" smtClean="0">
              <a:solidFill>
                <a:srgbClr val="595959"/>
              </a:solidFill>
              <a:latin typeface="+mj-lt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lv-LV" altLang="lv-LV" sz="2400" b="0" dirty="0" smtClean="0">
                <a:latin typeface="+mj-lt"/>
              </a:rPr>
              <a:t>Sociālās integrācijas valsts aģentūras</a:t>
            </a:r>
            <a:r>
              <a:rPr lang="en-GB" altLang="lv-LV" sz="2400" b="0" dirty="0" smtClean="0">
                <a:latin typeface="+mj-lt"/>
              </a:rPr>
              <a:t/>
            </a:r>
            <a:br>
              <a:rPr lang="en-GB" altLang="lv-LV" sz="2400" b="0" dirty="0" smtClean="0">
                <a:latin typeface="+mj-lt"/>
              </a:rPr>
            </a:br>
            <a:r>
              <a:rPr lang="en-GB" altLang="lv-LV" sz="2400" b="0" dirty="0" smtClean="0">
                <a:latin typeface="+mj-lt"/>
              </a:rPr>
              <a:t>J</a:t>
            </a:r>
            <a:r>
              <a:rPr lang="lv-LV" altLang="lv-LV" sz="2400" b="0" dirty="0" smtClean="0">
                <a:latin typeface="+mj-lt"/>
              </a:rPr>
              <a:t>ū</a:t>
            </a:r>
            <a:r>
              <a:rPr lang="en-GB" altLang="lv-LV" sz="2400" b="0" dirty="0" err="1" smtClean="0">
                <a:latin typeface="+mj-lt"/>
              </a:rPr>
              <a:t>rmala</a:t>
            </a:r>
            <a:r>
              <a:rPr lang="lv-LV" altLang="lv-LV" sz="2400" b="0" dirty="0" smtClean="0">
                <a:latin typeface="+mj-lt"/>
              </a:rPr>
              <a:t>s profesionālā vidusskola</a:t>
            </a:r>
            <a:r>
              <a:rPr lang="en-GB" altLang="lv-LV" sz="2400" b="0" dirty="0" smtClean="0">
                <a:latin typeface="+mj-lt"/>
              </a:rPr>
              <a:t> </a:t>
            </a:r>
            <a:endParaRPr lang="lv-LV" altLang="lv-LV" sz="2400" b="0" dirty="0" smtClean="0">
              <a:latin typeface="+mj-lt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lv-LV" altLang="lv-LV" sz="2400" b="0" dirty="0" smtClean="0">
                <a:latin typeface="+mj-lt"/>
              </a:rPr>
              <a:t>Slokas ielā 68, </a:t>
            </a:r>
            <a:r>
              <a:rPr lang="en-GB" altLang="lv-LV" sz="2400" b="0" dirty="0" smtClean="0">
                <a:latin typeface="+mj-lt"/>
              </a:rPr>
              <a:t>LV-2015</a:t>
            </a:r>
            <a:r>
              <a:rPr lang="lv-LV" altLang="lv-LV" sz="2400" b="0" dirty="0" smtClean="0">
                <a:latin typeface="+mj-lt"/>
              </a:rPr>
              <a:t>, Latvija</a:t>
            </a:r>
            <a:r>
              <a:rPr lang="en-GB" altLang="lv-LV" sz="2400" b="0" dirty="0" smtClean="0">
                <a:latin typeface="+mj-lt"/>
              </a:rPr>
              <a:t/>
            </a:r>
            <a:br>
              <a:rPr lang="en-GB" altLang="lv-LV" sz="2400" b="0" dirty="0" smtClean="0">
                <a:latin typeface="+mj-lt"/>
              </a:rPr>
            </a:br>
            <a:r>
              <a:rPr lang="lv-LV" altLang="lv-LV" sz="2400" b="0" dirty="0" smtClean="0">
                <a:latin typeface="+mj-lt"/>
              </a:rPr>
              <a:t>Tālrunis</a:t>
            </a:r>
            <a:r>
              <a:rPr lang="en-GB" altLang="lv-LV" sz="2400" b="0" dirty="0" smtClean="0">
                <a:latin typeface="+mj-lt"/>
              </a:rPr>
              <a:t>: +371</a:t>
            </a:r>
            <a:r>
              <a:rPr lang="lv-LV" altLang="lv-LV" sz="2400" b="0" dirty="0" smtClean="0">
                <a:latin typeface="+mj-lt"/>
              </a:rPr>
              <a:t> 2924952</a:t>
            </a:r>
            <a:r>
              <a:rPr lang="en-GB" altLang="lv-LV" sz="2400" b="0" dirty="0" smtClean="0">
                <a:latin typeface="+mj-lt"/>
              </a:rPr>
              <a:t/>
            </a:r>
            <a:br>
              <a:rPr lang="en-GB" altLang="lv-LV" sz="2400" b="0" dirty="0" smtClean="0">
                <a:latin typeface="+mj-lt"/>
              </a:rPr>
            </a:br>
            <a:r>
              <a:rPr lang="en-GB" altLang="lv-LV" sz="2400" b="0" dirty="0" smtClean="0">
                <a:latin typeface="+mj-lt"/>
              </a:rPr>
              <a:t>siva@siva.gov.lv</a:t>
            </a:r>
            <a:r>
              <a:rPr lang="lv-LV" altLang="lv-LV" sz="2400" b="0" dirty="0" smtClean="0">
                <a:latin typeface="+mj-lt"/>
              </a:rPr>
              <a:t/>
            </a:r>
            <a:br>
              <a:rPr lang="lv-LV" altLang="lv-LV" sz="2400" b="0" dirty="0" smtClean="0">
                <a:latin typeface="+mj-lt"/>
              </a:rPr>
            </a:br>
            <a:r>
              <a:rPr lang="en-GB" altLang="lv-LV" sz="2400" b="0" dirty="0" err="1" smtClean="0">
                <a:latin typeface="+mj-lt"/>
              </a:rPr>
              <a:t>ww</a:t>
            </a:r>
            <a:r>
              <a:rPr lang="lv-LV" altLang="lv-LV" sz="2400" b="0" dirty="0" smtClean="0">
                <a:latin typeface="+mj-lt"/>
              </a:rPr>
              <a:t> </a:t>
            </a:r>
            <a:r>
              <a:rPr lang="en-GB" altLang="lv-LV" sz="2400" b="0" dirty="0" smtClean="0">
                <a:latin typeface="+mj-lt"/>
              </a:rPr>
              <a:t>w.siva.gov.lv</a:t>
            </a:r>
            <a:endParaRPr lang="lv-LV" altLang="en-US" sz="2400" b="0" dirty="0" smtClean="0">
              <a:latin typeface="+mj-lt"/>
            </a:endParaRPr>
          </a:p>
        </p:txBody>
      </p:sp>
      <p:pic>
        <p:nvPicPr>
          <p:cNvPr id="19462" name="Picture 3" descr="C:\Users\IevaMe\Desktop\uzvelckreklu\siva logo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92150"/>
            <a:ext cx="3311822" cy="111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14471</TotalTime>
  <Words>404</Words>
  <Application>Microsoft Office PowerPoint</Application>
  <PresentationFormat>On-screen Show (4:3)</PresentationFormat>
  <Paragraphs>132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Jūrmalas Profesionālās vidusskolas  aktualitātes</vt:lpstr>
      <vt:lpstr> 2017./2018.mācību gada noslēgums </vt:lpstr>
      <vt:lpstr> 2018./2019.mācību gada plānošana </vt:lpstr>
      <vt:lpstr>Profesionālās vidējās izglītības programmas iii kv. līmenis</vt:lpstr>
      <vt:lpstr> Arodizglītības programmas pēc vispārējās vai profesionālās pamatizglītības iegūšanas un persona ir sasniegusi 15 gadu vecumu. </vt:lpstr>
      <vt:lpstr>profesionālās pamatizglītības programmās uzņem personas pēc vispārējās pamatizglītības iegūšanas</vt:lpstr>
      <vt:lpstr>Profesionālās tālākizglītības programmās uzņem personas pēc vispārējās pamatizglītības iegūšanas, vispārējās vidējās izglītības iegūšanas vai bez izglītības ierobežojuma. </vt:lpstr>
      <vt:lpstr>profesionālās pilnveides izglītības programmā uzņem personas pēc vispārējās pamatizglītības iegūšanas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Sociālās integrācijas valsts aģentūra</dc:title>
  <dc:creator>Oskars</dc:creator>
  <cp:lastModifiedBy>Anete Selvaha</cp:lastModifiedBy>
  <cp:revision>735</cp:revision>
  <cp:lastPrinted>2017-10-18T14:20:42Z</cp:lastPrinted>
  <dcterms:created xsi:type="dcterms:W3CDTF">2008-04-17T17:52:20Z</dcterms:created>
  <dcterms:modified xsi:type="dcterms:W3CDTF">2018-06-11T07:03:11Z</dcterms:modified>
</cp:coreProperties>
</file>