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12"/>
  </p:notesMasterIdLst>
  <p:handoutMasterIdLst>
    <p:handoutMasterId r:id="rId13"/>
  </p:handoutMasterIdLst>
  <p:sldIdLst>
    <p:sldId id="300" r:id="rId2"/>
    <p:sldId id="502" r:id="rId3"/>
    <p:sldId id="501" r:id="rId4"/>
    <p:sldId id="495" r:id="rId5"/>
    <p:sldId id="496" r:id="rId6"/>
    <p:sldId id="497" r:id="rId7"/>
    <p:sldId id="498" r:id="rId8"/>
    <p:sldId id="499" r:id="rId9"/>
    <p:sldId id="500" r:id="rId10"/>
    <p:sldId id="370" r:id="rId11"/>
  </p:sldIdLst>
  <p:sldSz cx="9144000" cy="6858000" type="screen4x3"/>
  <p:notesSz cx="9309100" cy="6954838"/>
  <p:defaultTextStyle>
    <a:defPPr>
      <a:defRPr lang="lv-LV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162">
          <p15:clr>
            <a:srgbClr val="A4A3A4"/>
          </p15:clr>
        </p15:guide>
        <p15:guide id="2" pos="5329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280" userDrawn="1">
          <p15:clr>
            <a:srgbClr val="A4A3A4"/>
          </p15:clr>
        </p15:guide>
        <p15:guide id="2" pos="2763" userDrawn="1">
          <p15:clr>
            <a:srgbClr val="A4A3A4"/>
          </p15:clr>
        </p15:guide>
        <p15:guide id="3" orient="horz" pos="2191" userDrawn="1">
          <p15:clr>
            <a:srgbClr val="A4A3A4"/>
          </p15:clr>
        </p15:guide>
        <p15:guide id="4" pos="293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6600"/>
    <a:srgbClr val="FFFF00"/>
    <a:srgbClr val="FFFF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06" autoAdjust="0"/>
    <p:restoredTop sz="82723" autoAdjust="0"/>
  </p:normalViewPr>
  <p:slideViewPr>
    <p:cSldViewPr>
      <p:cViewPr>
        <p:scale>
          <a:sx n="102" d="100"/>
          <a:sy n="102" d="100"/>
        </p:scale>
        <p:origin x="-1884" y="-72"/>
      </p:cViewPr>
      <p:guideLst>
        <p:guide orient="horz" pos="1162"/>
        <p:guide pos="5329"/>
      </p:guideLst>
    </p:cSldViewPr>
  </p:slideViewPr>
  <p:outlineViewPr>
    <p:cViewPr>
      <p:scale>
        <a:sx n="33" d="100"/>
        <a:sy n="33" d="100"/>
      </p:scale>
      <p:origin x="36" y="68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114" y="-78"/>
      </p:cViewPr>
      <p:guideLst>
        <p:guide orient="horz" pos="2280"/>
        <p:guide orient="horz" pos="2191"/>
        <p:guide pos="2763"/>
        <p:guide pos="29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034483" cy="34693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2999" y="1"/>
            <a:ext cx="4034483" cy="34693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0397530-CCD2-4D8A-A7E5-4195CD69EB97}" type="datetimeFigureOut">
              <a:rPr lang="lv-LV" altLang="en-US"/>
              <a:pPr>
                <a:defRPr/>
              </a:pPr>
              <a:t>29.10.2018</a:t>
            </a:fld>
            <a:endParaRPr lang="lv-LV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606296"/>
            <a:ext cx="4034483" cy="346939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2999" y="6606296"/>
            <a:ext cx="4034483" cy="346939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6A812FE-4EAE-4C4D-9987-64182A3C09D0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8272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4034483" cy="346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2999" y="1"/>
            <a:ext cx="4034483" cy="346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F9D7F8F1-6FE3-4039-8240-9E0975324FC7}" type="datetimeFigureOut">
              <a:rPr lang="lv-LV" altLang="en-US"/>
              <a:pPr>
                <a:defRPr/>
              </a:pPr>
              <a:t>29.10.2018</a:t>
            </a:fld>
            <a:endParaRPr lang="lv-LV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16238" y="520700"/>
            <a:ext cx="3476625" cy="26082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911" y="3303951"/>
            <a:ext cx="7447280" cy="3128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noProof="0" smtClean="0"/>
              <a:t>Click to edit Master text styles</a:t>
            </a:r>
          </a:p>
          <a:p>
            <a:pPr lvl="1"/>
            <a:r>
              <a:rPr lang="lv-LV" noProof="0" smtClean="0"/>
              <a:t>Second level</a:t>
            </a:r>
          </a:p>
          <a:p>
            <a:pPr lvl="2"/>
            <a:r>
              <a:rPr lang="lv-LV" noProof="0" smtClean="0"/>
              <a:t>Third level</a:t>
            </a:r>
          </a:p>
          <a:p>
            <a:pPr lvl="3"/>
            <a:r>
              <a:rPr lang="lv-LV" noProof="0" smtClean="0"/>
              <a:t>Fourth level</a:t>
            </a:r>
          </a:p>
          <a:p>
            <a:pPr lvl="4"/>
            <a:r>
              <a:rPr lang="lv-LV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6606296"/>
            <a:ext cx="4034483" cy="346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2999" y="6606296"/>
            <a:ext cx="4034483" cy="346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8A0EC25-A4F4-4AFA-A3B4-DDEE9682A3EF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0442146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lv-LV" dirty="0" smtClean="0"/>
          </a:p>
        </p:txBody>
      </p:sp>
    </p:spTree>
    <p:extLst>
      <p:ext uri="{BB962C8B-B14F-4D97-AF65-F5344CB8AC3E}">
        <p14:creationId xmlns:p14="http://schemas.microsoft.com/office/powerpoint/2010/main" val="649235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A0EC25-A4F4-4AFA-A3B4-DDEE9682A3EF}" type="slidenum">
              <a:rPr lang="lv-LV" altLang="en-US" smtClean="0"/>
              <a:pPr>
                <a:defRPr/>
              </a:pPr>
              <a:t>3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976455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0C619-BD57-43D1-B91A-4CB978EFF373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9A3359-999C-4A97-881C-45E230FB1481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3DB463-86CF-4854-90B0-363311325ECB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91735C-06BC-4951-BD51-57DD1A6DFFE1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94354A-77E0-45C5-B577-42F784B465D8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C91D-A21D-44D8-8C26-A95A895D68E5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6FCA54-1EF0-4314-B5A2-4DB5E08E425D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F7BBE8-CBAE-4091-8C92-B997E8A10BE3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B24CED-5511-4F74-929C-FE870B8A7A9D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00FEBEC-D42A-4968-85EC-3E6BEDD74B84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2E44C0-1188-4220-93B0-7B7E1C6D7715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280B848-3D25-4AE8-B7AC-3502CE6859A7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  <p:pic>
        <p:nvPicPr>
          <p:cNvPr id="9" name="Picture 8" descr="Untitled-1.wmf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5464175"/>
            <a:ext cx="9140825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3608" y="2347913"/>
            <a:ext cx="7666038" cy="1832202"/>
          </a:xfrm>
        </p:spPr>
        <p:txBody>
          <a:bodyPr/>
          <a:lstStyle/>
          <a:p>
            <a:pPr algn="ctr" eaLnBrk="1" hangingPunct="1"/>
            <a:r>
              <a:rPr lang="en-US" altLang="lv-LV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Jūrmalas</a:t>
            </a:r>
            <a:r>
              <a:rPr lang="en-US" alt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alt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Profesionālās </a:t>
            </a:r>
            <a:r>
              <a:rPr lang="en-US" altLang="lv-LV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vidusskolas</a:t>
            </a:r>
            <a:r>
              <a:rPr lang="en-US" alt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izglītības </a:t>
            </a:r>
            <a:r>
              <a:rPr lang="en-US" altLang="lv-LV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programmas</a:t>
            </a:r>
            <a:endParaRPr lang="lv-LV" altLang="lv-LV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Subtitle 1"/>
          <p:cNvSpPr>
            <a:spLocks noGrp="1"/>
          </p:cNvSpPr>
          <p:nvPr>
            <p:ph type="subTitle" idx="1"/>
          </p:nvPr>
        </p:nvSpPr>
        <p:spPr>
          <a:xfrm>
            <a:off x="2627784" y="5517232"/>
            <a:ext cx="6400800" cy="930785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  <a:buFont typeface="Arial" charset="0"/>
              <a:buNone/>
              <a:defRPr/>
            </a:pPr>
            <a:r>
              <a:rPr lang="en-US" altLang="en-US" sz="1600" dirty="0" smtClean="0">
                <a:latin typeface="+mj-lt"/>
              </a:rPr>
              <a:t>Jelgava ”</a:t>
            </a:r>
            <a:r>
              <a:rPr lang="en-US" altLang="en-US" sz="1600" dirty="0" err="1" smtClean="0">
                <a:latin typeface="+mj-lt"/>
              </a:rPr>
              <a:t>darbs.tilts.cilvēks.satikšanās</a:t>
            </a:r>
            <a:r>
              <a:rPr lang="en-US" altLang="en-US" sz="1600" dirty="0" smtClean="0">
                <a:latin typeface="+mj-lt"/>
              </a:rPr>
              <a:t>.”</a:t>
            </a:r>
          </a:p>
          <a:p>
            <a:pPr algn="r">
              <a:spcBef>
                <a:spcPts val="0"/>
              </a:spcBef>
              <a:buFont typeface="Arial" charset="0"/>
              <a:buNone/>
              <a:defRPr/>
            </a:pPr>
            <a:r>
              <a:rPr lang="en-US" altLang="en-US" sz="1600" dirty="0" smtClean="0">
                <a:latin typeface="+mj-lt"/>
              </a:rPr>
              <a:t>JPV </a:t>
            </a:r>
            <a:r>
              <a:rPr lang="en-US" altLang="en-US" sz="1600" dirty="0" err="1" smtClean="0">
                <a:latin typeface="+mj-lt"/>
              </a:rPr>
              <a:t>vadītāja</a:t>
            </a:r>
            <a:r>
              <a:rPr lang="en-US" altLang="en-US" sz="1600" dirty="0" smtClean="0">
                <a:latin typeface="+mj-lt"/>
              </a:rPr>
              <a:t> Valda </a:t>
            </a:r>
            <a:r>
              <a:rPr lang="en-US" altLang="en-US" sz="1600" dirty="0" err="1" smtClean="0">
                <a:latin typeface="+mj-lt"/>
              </a:rPr>
              <a:t>Puiše</a:t>
            </a:r>
            <a:endParaRPr lang="en-US" altLang="en-US" sz="1600" dirty="0">
              <a:latin typeface="+mj-lt"/>
            </a:endParaRPr>
          </a:p>
          <a:p>
            <a:pPr algn="r">
              <a:spcBef>
                <a:spcPts val="0"/>
              </a:spcBef>
              <a:buFont typeface="Arial" charset="0"/>
              <a:buNone/>
              <a:defRPr/>
            </a:pPr>
            <a:r>
              <a:rPr lang="en-US" altLang="en-US" sz="1600" dirty="0" smtClean="0">
                <a:latin typeface="+mj-lt"/>
              </a:rPr>
              <a:t>30</a:t>
            </a:r>
            <a:r>
              <a:rPr lang="lv-LV" altLang="en-US" sz="1600" dirty="0" smtClean="0">
                <a:latin typeface="+mj-lt"/>
              </a:rPr>
              <a:t>.</a:t>
            </a:r>
            <a:r>
              <a:rPr lang="en-US" altLang="en-US" sz="1600" dirty="0" smtClean="0">
                <a:latin typeface="+mj-lt"/>
              </a:rPr>
              <a:t>1</a:t>
            </a:r>
            <a:r>
              <a:rPr lang="lv-LV" altLang="en-US" sz="1600" dirty="0" smtClean="0">
                <a:latin typeface="+mj-lt"/>
              </a:rPr>
              <a:t>0</a:t>
            </a:r>
            <a:r>
              <a:rPr lang="en-US" altLang="en-US" sz="1600" dirty="0" smtClean="0">
                <a:latin typeface="+mj-lt"/>
              </a:rPr>
              <a:t>.</a:t>
            </a:r>
            <a:r>
              <a:rPr lang="lv-LV" altLang="en-US" sz="1600" dirty="0" smtClean="0">
                <a:latin typeface="+mj-lt"/>
              </a:rPr>
              <a:t>2018</a:t>
            </a:r>
            <a:r>
              <a:rPr lang="lv-LV" altLang="en-US" sz="1600" dirty="0" smtClean="0">
                <a:solidFill>
                  <a:srgbClr val="595959"/>
                </a:solidFill>
                <a:latin typeface="+mj-lt"/>
              </a:rPr>
              <a:t>.</a:t>
            </a:r>
            <a:endParaRPr lang="lv-LV" altLang="en-US" sz="2000" dirty="0" smtClean="0">
              <a:solidFill>
                <a:srgbClr val="595959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68313" y="2051050"/>
            <a:ext cx="8229600" cy="2808288"/>
          </a:xfrm>
        </p:spPr>
        <p:txBody>
          <a:bodyPr>
            <a:normAutofit/>
          </a:bodyPr>
          <a:lstStyle/>
          <a:p>
            <a:pPr marL="0" indent="0" algn="ctr">
              <a:buFont typeface="Arial" charset="0"/>
              <a:buNone/>
              <a:defRPr/>
            </a:pPr>
            <a:endParaRPr lang="lv-LV" altLang="lv-LV" sz="2400" b="1" dirty="0" smtClean="0">
              <a:solidFill>
                <a:srgbClr val="595959"/>
              </a:solidFill>
              <a:latin typeface="+mj-lt"/>
            </a:endParaRPr>
          </a:p>
          <a:p>
            <a:pPr marL="0" indent="0" algn="ctr">
              <a:buFont typeface="Arial" charset="0"/>
              <a:buNone/>
              <a:defRPr/>
            </a:pPr>
            <a:r>
              <a:rPr lang="en-GB" altLang="lv-LV" sz="2400" b="0" dirty="0" smtClean="0">
                <a:latin typeface="+mj-lt"/>
              </a:rPr>
              <a:t/>
            </a:r>
            <a:br>
              <a:rPr lang="en-GB" altLang="lv-LV" sz="2400" b="0" dirty="0" smtClean="0">
                <a:latin typeface="+mj-lt"/>
              </a:rPr>
            </a:br>
            <a:endParaRPr lang="en-GB" altLang="lv-LV" sz="2400" b="0" dirty="0" smtClean="0">
              <a:latin typeface="+mj-lt"/>
            </a:endParaRPr>
          </a:p>
        </p:txBody>
      </p:sp>
      <p:pic>
        <p:nvPicPr>
          <p:cNvPr id="19462" name="Picture 3" descr="C:\Users\IevaMe\Desktop\uzvelckreklu\siva logo 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692150"/>
            <a:ext cx="3311822" cy="1116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947196" y="3198168"/>
            <a:ext cx="32496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dirty="0"/>
              <a:t>Paldies par uzmanību!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Jūrmalas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profesionālā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vidusskola</a:t>
            </a: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 descr="O:\bildes_skola\! JAUNAKAAS\SIVA_JPV_fasade\SIVA_1-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0996" y="1100138"/>
            <a:ext cx="5364232" cy="35798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8142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16632"/>
            <a:ext cx="7520940" cy="936104"/>
          </a:xfrm>
        </p:spPr>
        <p:txBody>
          <a:bodyPr/>
          <a:lstStyle/>
          <a:p>
            <a:pPr algn="ctr"/>
            <a:r>
              <a:rPr lang="lv-LV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Jūrmalas profesionālās vidusskolas darbības uzdevumi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profesionālās rehabilitācijas pakalpojuma ietvaros</a:t>
            </a:r>
            <a:br>
              <a:rPr lang="lv-LV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/>
            <a:r>
              <a:rPr lang="lv-LV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Mērķi, pamatvirzieni un uzdevumi: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lv-LV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Nodrošināt izglītības ieguvi personām ar invaliditāti un prognozējamu invaliditāti darbspējīgā vecumā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lv-LV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Veidot izglītības vidi, organizēt un īstenot mācību un audzināšanas procesu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nodrošinot individuālo rehabilitāciju, </a:t>
            </a:r>
            <a:r>
              <a:rPr lang="lv-LV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īstenotu</a:t>
            </a:r>
            <a:r>
              <a:rPr lang="lv-LV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valsts un profesionālās izglītības standartos noteikto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Dot </a:t>
            </a:r>
            <a:r>
              <a:rPr lang="lv-LV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iespēju pieaugušiem ar iepriekšēju izglītību un profesionālo pieredzi iegūt noteikta līmeņa profesionālo kvalifikāciju</a:t>
            </a:r>
            <a:r>
              <a:rPr lang="en-US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lv-LV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Sekmēt izglītojamā pozitīvas, sociāli aktīvas un atbildīgas attieksmes veidošanos pašam pret sevi, līdzcilvēkiem, apkārtējo vidi un Latvijas valsti, veicināt viņa pašapziņu un spēju uzņemties atbildību;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lv-LV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Radīt motivāciju profesionālajai attīstībai un tālākizglītībai un nodrošināt izglītojamajam iespēju sagatavoties izglītības turpināšanai un integrācijai darba tirgū.</a:t>
            </a:r>
            <a:endParaRPr lang="lv-LV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895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Profesionālās </a:t>
            </a:r>
            <a:r>
              <a:rPr lang="lv-LV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vidējās izglītības </a:t>
            </a:r>
            <a:r>
              <a:rPr lang="lv-LV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programmas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5060810"/>
              </p:ext>
            </p:extLst>
          </p:nvPr>
        </p:nvGraphicFramePr>
        <p:xfrm>
          <a:off x="714348" y="1340768"/>
          <a:ext cx="7530060" cy="3269164"/>
        </p:xfrm>
        <a:graphic>
          <a:graphicData uri="http://schemas.openxmlformats.org/drawingml/2006/table">
            <a:tbl>
              <a:tblPr firstRow="1" firstCol="1" bandRow="1"/>
              <a:tblGrid>
                <a:gridCol w="2732393"/>
                <a:gridCol w="2342312"/>
                <a:gridCol w="1647843"/>
                <a:gridCol w="807512"/>
              </a:tblGrid>
              <a:tr h="936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/>
                          <a:ea typeface="Times New Roman"/>
                        </a:rPr>
                        <a:t>Izglītības programmas kopas nosaukums, kods</a:t>
                      </a:r>
                      <a:endParaRPr lang="lv-LV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/>
                          <a:ea typeface="Times New Roman"/>
                        </a:rPr>
                        <a:t>Iegūstamā profesionālā kvalifikācija</a:t>
                      </a:r>
                      <a:endParaRPr lang="lv-LV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/>
                          <a:ea typeface="Times New Roman"/>
                        </a:rPr>
                        <a:t>Iepriekšējā izglītība</a:t>
                      </a:r>
                      <a:endParaRPr lang="lv-LV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Times New Roman"/>
                          <a:ea typeface="Times New Roman"/>
                        </a:rPr>
                        <a:t>Mācību ilgums (gadi)</a:t>
                      </a:r>
                      <a:endParaRPr lang="lv-LV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b="1" dirty="0" smtClean="0">
                          <a:effectLst/>
                          <a:latin typeface="Times New Roman"/>
                          <a:ea typeface="Times New Roman"/>
                        </a:rPr>
                        <a:t>Datorsistēmas</a:t>
                      </a:r>
                      <a:r>
                        <a:rPr lang="lv-LV" sz="1600" dirty="0" smtClean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  <a:r>
                        <a:rPr lang="en-US" sz="1600" b="1" dirty="0" err="1" smtClean="0">
                          <a:effectLst/>
                          <a:latin typeface="Times New Roman"/>
                          <a:ea typeface="Times New Roman"/>
                        </a:rPr>
                        <a:t>datu</a:t>
                      </a:r>
                      <a:r>
                        <a:rPr lang="en-US" sz="1600" b="1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b="1" dirty="0" err="1" smtClean="0">
                          <a:effectLst/>
                          <a:latin typeface="Times New Roman"/>
                          <a:ea typeface="Times New Roman"/>
                        </a:rPr>
                        <a:t>bāzes</a:t>
                      </a:r>
                      <a:r>
                        <a:rPr lang="en-US" sz="1600" b="1" dirty="0" smtClean="0">
                          <a:effectLst/>
                          <a:latin typeface="Times New Roman"/>
                          <a:ea typeface="Times New Roman"/>
                        </a:rPr>
                        <a:t> un </a:t>
                      </a:r>
                      <a:r>
                        <a:rPr lang="en-US" sz="1600" b="1" dirty="0" err="1" smtClean="0">
                          <a:effectLst/>
                          <a:latin typeface="Times New Roman"/>
                          <a:ea typeface="Times New Roman"/>
                        </a:rPr>
                        <a:t>datortīkli</a:t>
                      </a:r>
                      <a:endParaRPr lang="lv-LV" sz="1600" b="1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/>
                          <a:ea typeface="Times New Roman"/>
                        </a:rPr>
                        <a:t>33 483 011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/>
                          <a:ea typeface="Times New Roman"/>
                        </a:rPr>
                        <a:t>Datorsistēmu tehniķis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/>
                          <a:ea typeface="Times New Roman"/>
                        </a:rPr>
                        <a:t>pamatizglītība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Times New Roman"/>
                          <a:ea typeface="Times New Roman"/>
                        </a:rPr>
                        <a:t>Ēdināšanas</a:t>
                      </a:r>
                      <a:r>
                        <a:rPr lang="en-US" sz="16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/>
                          <a:ea typeface="Times New Roman"/>
                        </a:rPr>
                        <a:t>pakalpojumi</a:t>
                      </a: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 smtClean="0">
                          <a:effectLst/>
                          <a:latin typeface="Times New Roman"/>
                          <a:ea typeface="Times New Roman"/>
                        </a:rPr>
                        <a:t>33 811 021</a:t>
                      </a:r>
                      <a:endParaRPr lang="lv-LV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Times New Roman"/>
                          <a:ea typeface="Times New Roman"/>
                        </a:rPr>
                        <a:t>Pavārs</a:t>
                      </a:r>
                      <a:endParaRPr lang="lv-LV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Times New Roman"/>
                          <a:ea typeface="Times New Roman"/>
                        </a:rPr>
                        <a:t>pamatizglītība</a:t>
                      </a:r>
                      <a:endParaRPr lang="lv-LV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lv-LV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88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b="1" dirty="0" err="1">
                          <a:effectLst/>
                          <a:latin typeface="Times New Roman"/>
                          <a:ea typeface="Times New Roman"/>
                        </a:rPr>
                        <a:t>Komerczinības</a:t>
                      </a:r>
                      <a:r>
                        <a:rPr lang="lv-LV" sz="1600" dirty="0">
                          <a:effectLst/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lv-LV" sz="1600" dirty="0" smtClean="0">
                          <a:effectLst/>
                          <a:latin typeface="Times New Roman"/>
                          <a:ea typeface="Times New Roman"/>
                        </a:rPr>
                        <a:t>neklātiene) </a:t>
                      </a:r>
                      <a:r>
                        <a:rPr lang="lv-LV" sz="1600" dirty="0">
                          <a:effectLst/>
                          <a:latin typeface="Times New Roman"/>
                          <a:ea typeface="Times New Roman"/>
                        </a:rPr>
                        <a:t>35b 341 02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/>
                          <a:ea typeface="Times New Roman"/>
                        </a:rPr>
                        <a:t>Rūpniecības </a:t>
                      </a:r>
                      <a:r>
                        <a:rPr lang="lv-LV" sz="1600" dirty="0" err="1">
                          <a:effectLst/>
                          <a:latin typeface="Times New Roman"/>
                          <a:ea typeface="Times New Roman"/>
                        </a:rPr>
                        <a:t>komercdarbinieks</a:t>
                      </a:r>
                      <a:endParaRPr lang="lv-LV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600">
                          <a:effectLst/>
                          <a:latin typeface="Times New Roman"/>
                          <a:ea typeface="Times New Roman"/>
                        </a:rPr>
                        <a:t>vispārējā vidējā izglītība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6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2738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620688"/>
            <a:ext cx="7520940" cy="720080"/>
          </a:xfrm>
        </p:spPr>
        <p:txBody>
          <a:bodyPr/>
          <a:lstStyle/>
          <a:p>
            <a:pPr marL="457200" lvl="1" algn="ctr">
              <a:spcBef>
                <a:spcPts val="600"/>
              </a:spcBef>
              <a:spcAft>
                <a:spcPts val="0"/>
              </a:spcAft>
            </a:pPr>
            <a:r>
              <a:rPr lang="en-US" sz="1600" b="1" dirty="0" smtClean="0">
                <a:effectLst/>
                <a:latin typeface="Times New Roman"/>
                <a:ea typeface="Times New Roman"/>
              </a:rPr>
              <a:t/>
            </a:r>
            <a:br>
              <a:rPr lang="en-US" sz="1600" b="1" dirty="0" smtClean="0">
                <a:effectLst/>
                <a:latin typeface="Times New Roman"/>
                <a:ea typeface="Times New Roman"/>
              </a:rPr>
            </a:br>
            <a:r>
              <a:rPr lang="en-US" b="1" dirty="0" smtClean="0">
                <a:effectLst/>
                <a:latin typeface="Times New Roman"/>
                <a:ea typeface="Times New Roman"/>
              </a:rPr>
              <a:t>A</a:t>
            </a:r>
            <a:r>
              <a:rPr lang="lv-LV" b="1" dirty="0" err="1" smtClean="0">
                <a:effectLst/>
                <a:latin typeface="Times New Roman"/>
                <a:ea typeface="Times New Roman"/>
              </a:rPr>
              <a:t>rodizglītības</a:t>
            </a:r>
            <a:r>
              <a:rPr lang="lv-LV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lv-LV" dirty="0" smtClean="0">
                <a:effectLst/>
                <a:latin typeface="Times New Roman"/>
                <a:ea typeface="Times New Roman"/>
              </a:rPr>
              <a:t>programma</a:t>
            </a:r>
            <a:endParaRPr lang="lv-LV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8284711"/>
              </p:ext>
            </p:extLst>
          </p:nvPr>
        </p:nvGraphicFramePr>
        <p:xfrm>
          <a:off x="857224" y="1571611"/>
          <a:ext cx="6500859" cy="2350311"/>
        </p:xfrm>
        <a:graphic>
          <a:graphicData uri="http://schemas.openxmlformats.org/drawingml/2006/table">
            <a:tbl>
              <a:tblPr firstRow="1" firstCol="1" bandRow="1"/>
              <a:tblGrid>
                <a:gridCol w="2071702"/>
                <a:gridCol w="1571636"/>
                <a:gridCol w="1785950"/>
                <a:gridCol w="1071571"/>
              </a:tblGrid>
              <a:tr h="13430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b="1" dirty="0">
                          <a:effectLst/>
                          <a:latin typeface="Times New Roman"/>
                          <a:ea typeface="Times New Roman"/>
                        </a:rPr>
                        <a:t>Izglītības programmas kopas nosaukums, kods</a:t>
                      </a:r>
                      <a:endParaRPr lang="lv-LV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b="1" dirty="0">
                          <a:effectLst/>
                          <a:latin typeface="Times New Roman"/>
                          <a:ea typeface="Times New Roman"/>
                        </a:rPr>
                        <a:t>Iegūstamā profesionālā kvalifikācija</a:t>
                      </a:r>
                      <a:endParaRPr lang="lv-LV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b="1" dirty="0">
                          <a:effectLst/>
                          <a:latin typeface="Times New Roman"/>
                          <a:ea typeface="Times New Roman"/>
                        </a:rPr>
                        <a:t>Iepriekšējā izglītība</a:t>
                      </a:r>
                      <a:endParaRPr lang="lv-LV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b="1" dirty="0">
                          <a:effectLst/>
                          <a:latin typeface="Times New Roman"/>
                          <a:ea typeface="Times New Roman"/>
                        </a:rPr>
                        <a:t>Mācību ilgums (gadi)</a:t>
                      </a:r>
                      <a:endParaRPr lang="lv-LV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72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2000" b="1" dirty="0">
                          <a:effectLst/>
                          <a:latin typeface="Times New Roman"/>
                          <a:ea typeface="Times New Roman"/>
                        </a:rPr>
                        <a:t>Datoru lietošana</a:t>
                      </a:r>
                      <a:r>
                        <a:rPr lang="lv-LV" sz="2000" dirty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Times New Roman"/>
                          <a:ea typeface="Times New Roman"/>
                        </a:rPr>
                        <a:t>32a 482 001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Times New Roman"/>
                          <a:ea typeface="Times New Roman"/>
                        </a:rPr>
                        <a:t>Informācijas ievadīšanas operators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Times New Roman"/>
                          <a:ea typeface="Times New Roman"/>
                        </a:rPr>
                        <a:t>pamatizglītība (17 gadi)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3177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14290"/>
            <a:ext cx="7520940" cy="1071570"/>
          </a:xfrm>
        </p:spPr>
        <p:txBody>
          <a:bodyPr/>
          <a:lstStyle/>
          <a:p>
            <a:pPr algn="ctr"/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profesionālās</a:t>
            </a:r>
            <a:r>
              <a:rPr lang="lv-LV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pamatizglītības </a:t>
            </a:r>
            <a:r>
              <a:rPr lang="lv-LV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programm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lv-L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9799468"/>
              </p:ext>
            </p:extLst>
          </p:nvPr>
        </p:nvGraphicFramePr>
        <p:xfrm>
          <a:off x="857223" y="1285860"/>
          <a:ext cx="7929618" cy="2811096"/>
        </p:xfrm>
        <a:graphic>
          <a:graphicData uri="http://schemas.openxmlformats.org/drawingml/2006/table">
            <a:tbl>
              <a:tblPr firstRow="1" firstCol="1" bandRow="1"/>
              <a:tblGrid>
                <a:gridCol w="2483846"/>
                <a:gridCol w="1802435"/>
                <a:gridCol w="1143008"/>
                <a:gridCol w="1549176"/>
                <a:gridCol w="951153"/>
              </a:tblGrid>
              <a:tr h="8322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/>
                          <a:ea typeface="Times New Roman"/>
                        </a:rPr>
                        <a:t>Izglītības programmas kopas nosaukums, kods</a:t>
                      </a:r>
                      <a:endParaRPr lang="lv-LV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/>
                          <a:ea typeface="Times New Roman"/>
                        </a:rPr>
                        <a:t>Iegūstamā profesionālā kvalifikācija</a:t>
                      </a:r>
                      <a:endParaRPr lang="lv-LV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/>
                          <a:ea typeface="Times New Roman"/>
                        </a:rPr>
                        <a:t>Mācību valoda</a:t>
                      </a:r>
                      <a:endParaRPr lang="lv-LV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/>
                          <a:ea typeface="Times New Roman"/>
                        </a:rPr>
                        <a:t>Iepriekšējā izglītība</a:t>
                      </a:r>
                      <a:endParaRPr lang="lv-LV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/>
                          <a:ea typeface="Times New Roman"/>
                        </a:rPr>
                        <a:t>Mācību ilgums (gadi)</a:t>
                      </a:r>
                      <a:endParaRPr lang="lv-LV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80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/>
                          <a:ea typeface="Times New Roman"/>
                        </a:rPr>
                        <a:t>Šūto izstrādājumu ražošanas tehnoloģija</a:t>
                      </a: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22 542 021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Palīgšuvējs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latviešu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pamatizglītība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 err="1" smtClean="0">
                          <a:effectLst/>
                          <a:latin typeface="Times New Roman"/>
                          <a:ea typeface="Times New Roman"/>
                        </a:rPr>
                        <a:t>Komerczinības</a:t>
                      </a:r>
                      <a:endParaRPr lang="en-US" sz="18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Times New Roman"/>
                          <a:ea typeface="Times New Roman"/>
                        </a:rPr>
                        <a:t>22 341 02</a:t>
                      </a:r>
                      <a:endParaRPr lang="lv-LV" sz="18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Tirdzniecības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zāles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darbinieks</a:t>
                      </a:r>
                      <a:endParaRPr lang="lv-LV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latviešu</a:t>
                      </a:r>
                      <a:endParaRPr lang="lv-LV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  <a:latin typeface="Times New Roman"/>
                          <a:ea typeface="Times New Roman"/>
                        </a:rPr>
                        <a:t>Pamatizglītība</a:t>
                      </a:r>
                      <a:endParaRPr lang="lv-LV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lv-LV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/>
                          <a:ea typeface="Times New Roman"/>
                        </a:rPr>
                        <a:t>Metālapstrāde</a:t>
                      </a: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22 521 011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Montāžas darbu atslēdznieks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latviešu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pamatizglītība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7666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929618" cy="531440"/>
          </a:xfrm>
        </p:spPr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Profesionālās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tālākizglītības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programmās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594266"/>
              </p:ext>
            </p:extLst>
          </p:nvPr>
        </p:nvGraphicFramePr>
        <p:xfrm>
          <a:off x="251520" y="1058065"/>
          <a:ext cx="8064897" cy="3897911"/>
        </p:xfrm>
        <a:graphic>
          <a:graphicData uri="http://schemas.openxmlformats.org/drawingml/2006/table">
            <a:tbl>
              <a:tblPr firstRow="1" firstCol="1" bandRow="1"/>
              <a:tblGrid>
                <a:gridCol w="2887109"/>
                <a:gridCol w="2259063"/>
                <a:gridCol w="1689788"/>
                <a:gridCol w="1228937"/>
              </a:tblGrid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b="1" dirty="0">
                          <a:effectLst/>
                          <a:latin typeface="Times New Roman"/>
                          <a:ea typeface="Times New Roman"/>
                        </a:rPr>
                        <a:t>Izglītības programmas kopas nosaukums, kods</a:t>
                      </a:r>
                      <a:endParaRPr lang="lv-LV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b="1" dirty="0">
                          <a:effectLst/>
                          <a:latin typeface="Times New Roman"/>
                          <a:ea typeface="Times New Roman"/>
                        </a:rPr>
                        <a:t>Iegūstamā profesionālā kvalifikācija</a:t>
                      </a:r>
                      <a:endParaRPr lang="lv-LV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b="1" dirty="0">
                          <a:effectLst/>
                          <a:latin typeface="Times New Roman"/>
                          <a:ea typeface="Times New Roman"/>
                        </a:rPr>
                        <a:t>Iepriekšējā izglītība</a:t>
                      </a:r>
                      <a:endParaRPr lang="lv-LV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b="1" dirty="0">
                          <a:effectLst/>
                          <a:latin typeface="Times New Roman"/>
                          <a:ea typeface="Times New Roman"/>
                        </a:rPr>
                        <a:t>Mācību ilgums (stundas)</a:t>
                      </a:r>
                      <a:endParaRPr lang="lv-LV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b="1" dirty="0">
                          <a:effectLst/>
                          <a:latin typeface="Times New Roman"/>
                          <a:ea typeface="Times New Roman"/>
                        </a:rPr>
                        <a:t>Mājturība</a:t>
                      </a:r>
                      <a:r>
                        <a:rPr lang="lv-LV" sz="1400" dirty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/>
                          <a:ea typeface="Times New Roman"/>
                        </a:rPr>
                        <a:t>10T 814 01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/>
                          <a:ea typeface="Times New Roman"/>
                        </a:rPr>
                        <a:t>Veļas mazgātājs un gludinātājs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/>
                          <a:ea typeface="Times New Roman"/>
                        </a:rPr>
                        <a:t>bez izglītības ierobežojuma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/>
                          <a:ea typeface="Times New Roman"/>
                        </a:rPr>
                        <a:t>960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52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effectLst/>
                          <a:latin typeface="Times New Roman"/>
                          <a:ea typeface="Times New Roman"/>
                        </a:rPr>
                        <a:t>Ēdināšanas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  <a:latin typeface="Times New Roman"/>
                          <a:ea typeface="Times New Roman"/>
                        </a:rPr>
                        <a:t>pakalpojumi</a:t>
                      </a:r>
                      <a:endParaRPr lang="en-US" sz="14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dirty="0" smtClean="0">
                          <a:effectLst/>
                          <a:latin typeface="Times New Roman"/>
                          <a:ea typeface="Times New Roman"/>
                        </a:rPr>
                        <a:t>20T 811 02 1</a:t>
                      </a:r>
                      <a:endParaRPr lang="lv-LV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</a:rPr>
                        <a:t>Pavāra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</a:rPr>
                        <a:t>palīgs</a:t>
                      </a:r>
                      <a:endParaRPr lang="lv-LV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dirty="0" smtClean="0">
                          <a:effectLst/>
                          <a:latin typeface="Times New Roman"/>
                          <a:ea typeface="Times New Roman"/>
                        </a:rPr>
                        <a:t>bez izglītības ierobežojuma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lv-LV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 smtClean="0">
                          <a:effectLst/>
                          <a:latin typeface="Times New Roman"/>
                          <a:ea typeface="Times New Roman"/>
                        </a:rPr>
                        <a:t>1204</a:t>
                      </a:r>
                      <a:endParaRPr lang="lv-LV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2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b="1" dirty="0">
                          <a:effectLst/>
                          <a:latin typeface="Times New Roman"/>
                          <a:ea typeface="Times New Roman"/>
                        </a:rPr>
                        <a:t>Ēdināšanas pakalpojumi</a:t>
                      </a:r>
                      <a:endParaRPr lang="lv-LV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dirty="0" smtClean="0">
                          <a:effectLst/>
                          <a:latin typeface="Times New Roman"/>
                          <a:ea typeface="Times New Roman"/>
                        </a:rPr>
                        <a:t>20T 811 02 1</a:t>
                      </a:r>
                      <a:endParaRPr lang="lv-LV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/>
                          <a:ea typeface="Times New Roman"/>
                        </a:rPr>
                        <a:t>Konditora palīgs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/>
                          <a:ea typeface="Times New Roman"/>
                        </a:rPr>
                        <a:t>bez izglītības ierobežojuma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 smtClean="0">
                          <a:effectLst/>
                          <a:latin typeface="Times New Roman"/>
                          <a:ea typeface="Times New Roman"/>
                        </a:rPr>
                        <a:t>684 </a:t>
                      </a:r>
                      <a:endParaRPr lang="lv-LV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b="1">
                          <a:effectLst/>
                          <a:latin typeface="Times New Roman"/>
                          <a:ea typeface="Times New Roman"/>
                        </a:rPr>
                        <a:t>Datoru lietošana</a:t>
                      </a:r>
                      <a:r>
                        <a:rPr lang="lv-LV" sz="140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/>
                          <a:ea typeface="Times New Roman"/>
                        </a:rPr>
                        <a:t>20T 482 001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/>
                          <a:ea typeface="Times New Roman"/>
                        </a:rPr>
                        <a:t>Informācijas ievadīšanas operators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/>
                          <a:ea typeface="Times New Roman"/>
                        </a:rPr>
                        <a:t>pamatizglītība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/>
                          <a:ea typeface="Times New Roman"/>
                        </a:rPr>
                        <a:t>720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9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b="1" dirty="0">
                          <a:effectLst/>
                          <a:latin typeface="Times New Roman"/>
                          <a:ea typeface="Times New Roman"/>
                        </a:rPr>
                        <a:t>Datorsistēmas</a:t>
                      </a:r>
                      <a:r>
                        <a:rPr lang="lv-LV" sz="1400" dirty="0" smtClean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  <a:latin typeface="Times New Roman"/>
                          <a:ea typeface="Times New Roman"/>
                        </a:rPr>
                        <a:t>datu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  <a:latin typeface="Times New Roman"/>
                          <a:ea typeface="Times New Roman"/>
                        </a:rPr>
                        <a:t>bāzes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</a:rPr>
                        <a:t> un </a:t>
                      </a:r>
                      <a:r>
                        <a:rPr lang="en-US" sz="1400" b="1" dirty="0" err="1" smtClean="0">
                          <a:effectLst/>
                          <a:latin typeface="Times New Roman"/>
                          <a:ea typeface="Times New Roman"/>
                        </a:rPr>
                        <a:t>datortīkli</a:t>
                      </a:r>
                      <a:endParaRPr lang="lv-LV" sz="1400" b="1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/>
                          <a:ea typeface="Times New Roman"/>
                        </a:rPr>
                        <a:t>30T 483 01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/>
                          <a:ea typeface="Times New Roman"/>
                        </a:rPr>
                        <a:t>Datorsistēmu tehniķis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/>
                          <a:ea typeface="Times New Roman"/>
                        </a:rPr>
                        <a:t>vispārējā vidējā izglītība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/>
                          <a:ea typeface="Times New Roman"/>
                        </a:rPr>
                        <a:t>960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b="1">
                          <a:effectLst/>
                          <a:latin typeface="Times New Roman"/>
                          <a:ea typeface="Times New Roman"/>
                        </a:rPr>
                        <a:t>Elektriskās iekārtas</a:t>
                      </a:r>
                      <a:endParaRPr lang="lv-LV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/>
                          <a:ea typeface="Times New Roman"/>
                        </a:rPr>
                        <a:t>20T 522 03 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/>
                          <a:ea typeface="Times New Roman"/>
                        </a:rPr>
                        <a:t>Elektroiekārtu montētājs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/>
                          <a:ea typeface="Times New Roman"/>
                        </a:rPr>
                        <a:t>pamatizglītība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/>
                          <a:ea typeface="Times New Roman"/>
                        </a:rPr>
                        <a:t>1040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2274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5728"/>
            <a:ext cx="7520940" cy="767008"/>
          </a:xfrm>
        </p:spPr>
        <p:txBody>
          <a:bodyPr/>
          <a:lstStyle/>
          <a:p>
            <a:pPr algn="ctr"/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profesionālās</a:t>
            </a:r>
            <a:r>
              <a:rPr lang="lv-LV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pilnveides 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izglītības </a:t>
            </a:r>
            <a:r>
              <a:rPr lang="lv-LV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programm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7641514"/>
              </p:ext>
            </p:extLst>
          </p:nvPr>
        </p:nvGraphicFramePr>
        <p:xfrm>
          <a:off x="428596" y="1268760"/>
          <a:ext cx="7459661" cy="2880320"/>
        </p:xfrm>
        <a:graphic>
          <a:graphicData uri="http://schemas.openxmlformats.org/drawingml/2006/table">
            <a:tbl>
              <a:tblPr firstRow="1" firstCol="1" bandRow="1"/>
              <a:tblGrid>
                <a:gridCol w="4601525"/>
                <a:gridCol w="1715128"/>
                <a:gridCol w="1143008"/>
              </a:tblGrid>
              <a:tr h="15983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b="1" dirty="0">
                          <a:effectLst/>
                          <a:latin typeface="Times New Roman"/>
                          <a:ea typeface="Times New Roman"/>
                        </a:rPr>
                        <a:t>Izglītības programmas kopas nosaukums, kods</a:t>
                      </a:r>
                      <a:endParaRPr lang="lv-LV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b="1" dirty="0">
                          <a:effectLst/>
                          <a:latin typeface="Times New Roman"/>
                          <a:ea typeface="Times New Roman"/>
                        </a:rPr>
                        <a:t>Iepriekšējā izglītība</a:t>
                      </a:r>
                      <a:endParaRPr lang="lv-LV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b="1" dirty="0">
                          <a:effectLst/>
                          <a:latin typeface="Times New Roman"/>
                          <a:ea typeface="Times New Roman"/>
                        </a:rPr>
                        <a:t>Mācību ilgums (stundas)</a:t>
                      </a:r>
                      <a:endParaRPr lang="lv-LV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19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/>
                          <a:ea typeface="Times New Roman"/>
                        </a:rPr>
                        <a:t>Materiālu ražošanas tehnoloģijas un izstrādājumu izgatavošana – Apdrukas tehnoloģijas</a:t>
                      </a: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20P 548 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Times New Roman"/>
                          <a:ea typeface="Times New Roman"/>
                        </a:rPr>
                        <a:t>pamatizglītība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Times New Roman"/>
                          <a:ea typeface="Times New Roman"/>
                        </a:rPr>
                        <a:t>570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526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88640"/>
            <a:ext cx="7520940" cy="725760"/>
          </a:xfrm>
        </p:spPr>
        <p:txBody>
          <a:bodyPr/>
          <a:lstStyle/>
          <a:p>
            <a:pPr lvl="0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ESF </a:t>
            </a:r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projekta “Personu ar invaliditāti vai garīga rakstura traucējumiem integrācija nodarbinātībā un sabiedrībā” (Nr.9.1.4.1/16/I/001) </a:t>
            </a:r>
            <a:r>
              <a:rPr lang="lv-L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ietvaros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īstenotās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profesionālās</a:t>
            </a:r>
            <a:r>
              <a:rPr lang="lv-LV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tālākizglītības </a:t>
            </a:r>
            <a:r>
              <a:rPr lang="lv-L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programmās</a:t>
            </a:r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5835974"/>
              </p:ext>
            </p:extLst>
          </p:nvPr>
        </p:nvGraphicFramePr>
        <p:xfrm>
          <a:off x="827584" y="1052736"/>
          <a:ext cx="6834847" cy="2926969"/>
        </p:xfrm>
        <a:graphic>
          <a:graphicData uri="http://schemas.openxmlformats.org/drawingml/2006/table">
            <a:tbl>
              <a:tblPr firstRow="1" firstCol="1" bandRow="1"/>
              <a:tblGrid>
                <a:gridCol w="2392397"/>
                <a:gridCol w="1252855"/>
                <a:gridCol w="2164167"/>
                <a:gridCol w="1025428"/>
              </a:tblGrid>
              <a:tr h="6754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b="1" dirty="0">
                          <a:effectLst/>
                          <a:latin typeface="Times New Roman"/>
                          <a:ea typeface="Times New Roman"/>
                        </a:rPr>
                        <a:t>Izglītības programmas kopas nosaukums, kods</a:t>
                      </a:r>
                      <a:endParaRPr lang="lv-LV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b="1" dirty="0">
                          <a:effectLst/>
                          <a:latin typeface="Times New Roman"/>
                          <a:ea typeface="Times New Roman"/>
                        </a:rPr>
                        <a:t>Iegūstamā profesionālā kvalifikācija</a:t>
                      </a:r>
                      <a:endParaRPr lang="lv-LV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b="1" dirty="0">
                          <a:effectLst/>
                          <a:latin typeface="Times New Roman"/>
                          <a:ea typeface="Times New Roman"/>
                        </a:rPr>
                        <a:t>Iepriekšējā izglītība</a:t>
                      </a:r>
                      <a:endParaRPr lang="lv-LV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b="1">
                          <a:effectLst/>
                          <a:latin typeface="Times New Roman"/>
                          <a:ea typeface="Times New Roman"/>
                        </a:rPr>
                        <a:t>Mācību ilgums</a:t>
                      </a:r>
                      <a:endParaRPr lang="lv-LV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b="1">
                          <a:effectLst/>
                          <a:latin typeface="Times New Roman"/>
                          <a:ea typeface="Times New Roman"/>
                        </a:rPr>
                        <a:t>(stundas)</a:t>
                      </a:r>
                      <a:endParaRPr lang="lv-LV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3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b="1">
                          <a:effectLst/>
                          <a:latin typeface="Times New Roman"/>
                          <a:ea typeface="Times New Roman"/>
                        </a:rPr>
                        <a:t>Dārzkopība, </a:t>
                      </a:r>
                      <a:r>
                        <a:rPr lang="lv-LV" sz="1400">
                          <a:effectLst/>
                          <a:latin typeface="Times New Roman"/>
                          <a:ea typeface="Times New Roman"/>
                        </a:rPr>
                        <a:t>20T 622 00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/>
                          <a:ea typeface="Times New Roman"/>
                        </a:rPr>
                        <a:t>Dārzkopis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/>
                          <a:ea typeface="Times New Roman"/>
                        </a:rPr>
                        <a:t>Pilnīgi vai daļēji apgūta pamatizglītības programma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/>
                          <a:ea typeface="Times New Roman"/>
                        </a:rPr>
                        <a:t>960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3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b="1">
                          <a:effectLst/>
                          <a:latin typeface="Times New Roman"/>
                          <a:ea typeface="Times New Roman"/>
                        </a:rPr>
                        <a:t>Floristikas pakalpojumi, </a:t>
                      </a:r>
                      <a:endParaRPr lang="lv-LV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/>
                          <a:ea typeface="Times New Roman"/>
                        </a:rPr>
                        <a:t>20T 817 00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/>
                          <a:ea typeface="Times New Roman"/>
                        </a:rPr>
                        <a:t>Florists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/>
                          <a:ea typeface="Times New Roman"/>
                        </a:rPr>
                        <a:t>Pilnīgi vai daļēji apgūta pamatizglītības programma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/>
                          <a:ea typeface="Times New Roman"/>
                        </a:rPr>
                        <a:t>1920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3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Koka izstrādājumu izgatavošana, </a:t>
                      </a:r>
                      <a:r>
                        <a:rPr lang="lv-LV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10T 543 04 1</a:t>
                      </a:r>
                      <a:endParaRPr lang="lv-LV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/>
                          <a:ea typeface="Times New Roman"/>
                        </a:rPr>
                        <a:t>Galdnieka palīgs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/>
                          <a:ea typeface="Times New Roman"/>
                        </a:rPr>
                        <a:t>Bez iepriekšējās izglītības ierobežojuma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/>
                          <a:ea typeface="Times New Roman"/>
                        </a:rPr>
                        <a:t>2880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3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b="1">
                          <a:effectLst/>
                          <a:latin typeface="Times New Roman"/>
                          <a:ea typeface="Times New Roman"/>
                        </a:rPr>
                        <a:t>Administratīvie un sekretāra pakalpojumi,</a:t>
                      </a:r>
                      <a:r>
                        <a:rPr lang="lv-LV" sz="1400">
                          <a:effectLst/>
                          <a:latin typeface="Times New Roman"/>
                          <a:ea typeface="Times New Roman"/>
                        </a:rPr>
                        <a:t> 20T 346 01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/>
                          <a:ea typeface="Times New Roman"/>
                        </a:rPr>
                        <a:t>Lietvedis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/>
                          <a:ea typeface="Times New Roman"/>
                        </a:rPr>
                        <a:t>Pilnīgi vai daļēji apgūta pamatizglītības programma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/>
                          <a:ea typeface="Times New Roman"/>
                        </a:rPr>
                        <a:t>1920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3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b="1">
                          <a:effectLst/>
                          <a:latin typeface="Times New Roman"/>
                          <a:ea typeface="Times New Roman"/>
                        </a:rPr>
                        <a:t>Komerczinības, </a:t>
                      </a:r>
                      <a:r>
                        <a:rPr lang="lv-LV" sz="1400">
                          <a:effectLst/>
                          <a:latin typeface="Times New Roman"/>
                          <a:ea typeface="Times New Roman"/>
                        </a:rPr>
                        <a:t>20T 341 02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/>
                          <a:ea typeface="Times New Roman"/>
                        </a:rPr>
                        <a:t>Noliktavas darbinieks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/>
                          <a:ea typeface="Times New Roman"/>
                        </a:rPr>
                        <a:t>Pilnīgi vai daļēji apgūta pamatizglītības programma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/>
                          <a:ea typeface="Times New Roman"/>
                        </a:rPr>
                        <a:t>960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3109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14846</TotalTime>
  <Words>496</Words>
  <Application>Microsoft Office PowerPoint</Application>
  <PresentationFormat>On-screen Show (4:3)</PresentationFormat>
  <Paragraphs>139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Angles</vt:lpstr>
      <vt:lpstr>Jūrmalas Profesionālās vidusskolas  izglītības programmas</vt:lpstr>
      <vt:lpstr>Jūrmalas profesionālā vidusskola</vt:lpstr>
      <vt:lpstr>Jūrmalas profesionālās vidusskolas darbības uzdevumi profesionālās rehabilitācijas pakalpojuma ietvaros </vt:lpstr>
      <vt:lpstr>  Profesionālās vidējās izglītības programmas </vt:lpstr>
      <vt:lpstr> Arodizglītības programma</vt:lpstr>
      <vt:lpstr>profesionālās pamatizglītības programmas</vt:lpstr>
      <vt:lpstr>Profesionālās tālākizglītības programmās</vt:lpstr>
      <vt:lpstr>profesionālās pilnveides izglītības programma</vt:lpstr>
      <vt:lpstr> ESF projekta “Personu ar invaliditāti vai garīga rakstura traucējumiem integrācija nodarbinātībā un sabiedrībā” (Nr.9.1.4.1/16/I/001) ietvaros īstenotās profesionālās tālākizglītības programmās 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Sociālās integrācijas valsts aģentūra</dc:title>
  <dc:creator>Oskars</dc:creator>
  <cp:lastModifiedBy>Valda Puise</cp:lastModifiedBy>
  <cp:revision>770</cp:revision>
  <cp:lastPrinted>2018-10-29T10:56:09Z</cp:lastPrinted>
  <dcterms:created xsi:type="dcterms:W3CDTF">2008-04-17T17:52:20Z</dcterms:created>
  <dcterms:modified xsi:type="dcterms:W3CDTF">2018-10-29T11:05:02Z</dcterms:modified>
</cp:coreProperties>
</file>