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85" r:id="rId10"/>
    <p:sldId id="283" r:id="rId11"/>
    <p:sldId id="267" r:id="rId12"/>
    <p:sldId id="287" r:id="rId13"/>
    <p:sldId id="268" r:id="rId14"/>
    <p:sldId id="288" r:id="rId15"/>
    <p:sldId id="289" r:id="rId16"/>
    <p:sldId id="290" r:id="rId17"/>
    <p:sldId id="291" r:id="rId18"/>
    <p:sldId id="292" r:id="rId19"/>
    <p:sldId id="282" r:id="rId20"/>
    <p:sldId id="273" r:id="rId21"/>
    <p:sldId id="293" r:id="rId22"/>
    <p:sldId id="294" r:id="rId23"/>
    <p:sldId id="295" r:id="rId24"/>
    <p:sldId id="296" r:id="rId25"/>
    <p:sldId id="297" r:id="rId26"/>
    <p:sldId id="300" r:id="rId27"/>
    <p:sldId id="301" r:id="rId28"/>
    <p:sldId id="298" r:id="rId29"/>
    <p:sldId id="299" r:id="rId30"/>
    <p:sldId id="279" r:id="rId31"/>
  </p:sldIdLst>
  <p:sldSz cx="9144000" cy="6858000" type="screen4x3"/>
  <p:notesSz cx="6797675" cy="9928225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707" autoAdjust="0"/>
  </p:normalViewPr>
  <p:slideViewPr>
    <p:cSldViewPr>
      <p:cViewPr varScale="1">
        <p:scale>
          <a:sx n="70" d="100"/>
          <a:sy n="70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9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6D9D8FE-EF15-4537-99C2-945D1DCB584B}" type="datetimeFigureOut">
              <a:rPr lang="et-EE"/>
              <a:pPr>
                <a:defRPr/>
              </a:pPr>
              <a:t>2.03.2018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t-EE" noProof="0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noProof="0" smtClean="0"/>
              <a:t>Muutke teksti laade</a:t>
            </a:r>
          </a:p>
          <a:p>
            <a:pPr lvl="1"/>
            <a:r>
              <a:rPr lang="et-EE" noProof="0" smtClean="0"/>
              <a:t>Teine tase</a:t>
            </a:r>
          </a:p>
          <a:p>
            <a:pPr lvl="2"/>
            <a:r>
              <a:rPr lang="et-EE" noProof="0" smtClean="0"/>
              <a:t>Kolmas tase</a:t>
            </a:r>
          </a:p>
          <a:p>
            <a:pPr lvl="3"/>
            <a:r>
              <a:rPr lang="et-EE" noProof="0" smtClean="0"/>
              <a:t>Neljas tase</a:t>
            </a:r>
          </a:p>
          <a:p>
            <a:pPr lvl="4"/>
            <a:r>
              <a:rPr lang="et-EE" noProof="0" smtClean="0"/>
              <a:t>Viies tase</a:t>
            </a:r>
            <a:endParaRPr lang="et-EE" noProof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4C431EF4-0F15-48E9-BD1D-6A368857D116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>
              <a:spcBef>
                <a:spcPct val="0"/>
              </a:spcBef>
            </a:pPr>
            <a:endParaRPr lang="en-GB" altLang="et-EE" smtClean="0"/>
          </a:p>
          <a:p>
            <a:pPr defTabSz="457200">
              <a:spcBef>
                <a:spcPct val="0"/>
              </a:spcBef>
            </a:pPr>
            <a:endParaRPr lang="en-GB" altLang="et-EE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E4BA38-7C9D-44B1-9873-3D303C9946F5}" type="slidenum">
              <a:rPr lang="et-EE" altLang="et-EE">
                <a:latin typeface="Arial" charset="0"/>
                <a:cs typeface="Arial" charset="0"/>
              </a:rPr>
              <a:pPr/>
              <a:t>21</a:t>
            </a:fld>
            <a:endParaRPr lang="et-EE" altLang="et-EE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aidi pildi kohatä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Märkmete kohatäid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t-EE" smtClean="0"/>
              <a:t>470 eurot</a:t>
            </a:r>
          </a:p>
        </p:txBody>
      </p:sp>
      <p:sp>
        <p:nvSpPr>
          <p:cNvPr id="41987" name="Slaidinumbri kohatä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3CC54B-CDFD-40F5-BA4E-029D4F3510A6}" type="slidenum">
              <a:rPr lang="et-EE">
                <a:latin typeface="Arial" charset="0"/>
                <a:cs typeface="Arial" charset="0"/>
              </a:rPr>
              <a:pPr/>
              <a:t>26</a:t>
            </a:fld>
            <a:endParaRPr lang="et-EE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22EE9-23CA-4E74-A376-53B179DC777E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C4EB6-CB1A-417E-AAC8-221AEC68EF04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CC778-2768-4065-A30F-B310D7A63640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075D8-51AB-457D-925C-437AB3EAABB6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C7F18-9DC1-4903-8792-811E62AEDF22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D47E6-3378-41F2-B9FB-B58F429F7F82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B48A-025C-4D2D-B0AD-8EDE10FEB8F4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5D553-41CB-4189-9934-14BB16AE6621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6963-8778-4C3A-BADF-B713150AE9AC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F2D66-2835-411E-9389-4072995C4D49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t-EE" noProof="0" smtClean="0"/>
              <a:t>Pildi lisamiseks klõpsake ikooni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1423C-1A9D-4BB0-9469-B6622987E707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117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pealkirja laadi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teksti laade</a:t>
            </a:r>
          </a:p>
          <a:p>
            <a:pPr lvl="1"/>
            <a:r>
              <a:rPr lang="et-EE" altLang="et-EE" smtClean="0"/>
              <a:t>Teine tase</a:t>
            </a:r>
          </a:p>
          <a:p>
            <a:pPr lvl="2"/>
            <a:r>
              <a:rPr lang="et-EE" altLang="et-EE" smtClean="0"/>
              <a:t>Kolmas tase</a:t>
            </a:r>
          </a:p>
          <a:p>
            <a:pPr lvl="3"/>
            <a:r>
              <a:rPr lang="et-EE" altLang="et-EE" smtClean="0"/>
              <a:t>Neljas tase</a:t>
            </a:r>
          </a:p>
          <a:p>
            <a:pPr lvl="4"/>
            <a:r>
              <a:rPr lang="et-EE" altLang="et-EE" smtClean="0"/>
              <a:t>Viies tase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FD26B51-D0DF-40D1-9237-73B4B28A8609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5551488"/>
            <a:ext cx="9144000" cy="1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GP46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411760" y="1640143"/>
            <a:ext cx="4213394" cy="28210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00013"/>
            <a:ext cx="8134350" cy="1470025"/>
          </a:xfrm>
        </p:spPr>
        <p:txBody>
          <a:bodyPr anchor="ctr"/>
          <a:lstStyle/>
          <a:p>
            <a:r>
              <a:rPr lang="et-EE" sz="3600" b="1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b="1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t-EE" sz="3600" b="1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b="1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et-EE" sz="3600" smtClean="0">
                <a:solidFill>
                  <a:schemeClr val="bg1"/>
                </a:solidFill>
                <a:latin typeface="Century Gothic" pitchFamily="34" charset="0"/>
              </a:rPr>
            </a:br>
            <a:endParaRPr lang="et-EE" altLang="et-EE" sz="2000" smtClean="0">
              <a:solidFill>
                <a:srgbClr val="92D050"/>
              </a:solidFill>
              <a:latin typeface="Century Gothic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652963"/>
            <a:ext cx="6400800" cy="1752600"/>
          </a:xfrm>
        </p:spPr>
        <p:txBody>
          <a:bodyPr/>
          <a:lstStyle/>
          <a:p>
            <a:r>
              <a:rPr 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Together we can create a better life every day, with every thought and action</a:t>
            </a:r>
            <a:endParaRPr lang="et-EE" altLang="et-EE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istkülik 1"/>
          <p:cNvSpPr>
            <a:spLocks noChangeArrowheads="1"/>
          </p:cNvSpPr>
          <p:nvPr/>
        </p:nvSpPr>
        <p:spPr bwMode="auto">
          <a:xfrm>
            <a:off x="827088" y="261938"/>
            <a:ext cx="77041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t-EE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Astangu Vocational Rehabilitation Centre</a:t>
            </a:r>
            <a:endParaRPr lang="et-EE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Sheltered workshop opportunities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88" y="1700213"/>
            <a:ext cx="6624637" cy="36734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Carpentry</a:t>
            </a:r>
            <a:endParaRPr lang="en-GB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GB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Handicrafts</a:t>
            </a:r>
            <a:endParaRPr lang="et-EE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GB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tasks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t-EE" dirty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23556" name="Pilt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2012950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Rehabilitation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11188" y="1628775"/>
            <a:ext cx="7200900" cy="36004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Individual assessment of rehabilitation needs</a:t>
            </a: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We provide Work/Vocational rehabilitation and Social rehabilitation Service.</a:t>
            </a:r>
            <a:endParaRPr 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24580" name="Pilt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349500"/>
            <a:ext cx="22860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>
                <a:solidFill>
                  <a:schemeClr val="bg1"/>
                </a:solidFill>
              </a:rPr>
              <a:t>Employment Unit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smtClean="0"/>
          </a:p>
          <a:p>
            <a:r>
              <a:rPr lang="en-US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Created in 2002 </a:t>
            </a:r>
            <a:endParaRPr 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4 job coaches</a:t>
            </a:r>
            <a:endParaRPr lang="et-EE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Employment support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1042988" y="1268413"/>
            <a:ext cx="6408737" cy="366712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Supporting students in finding traineeship and job opportunities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Supporting sheltered works</a:t>
            </a:r>
            <a:r>
              <a:rPr 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op </a:t>
            </a:r>
            <a:r>
              <a:rPr 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participants</a:t>
            </a: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in finding a job and staying in open labour market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Supporting graduates in finding and keeping a job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Cooperating with employers</a:t>
            </a:r>
            <a:endParaRPr 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Main activities:</a:t>
            </a:r>
          </a:p>
        </p:txBody>
      </p:sp>
      <p:sp>
        <p:nvSpPr>
          <p:cNvPr id="27650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Preparing students for working life and supporting in the search for </a:t>
            </a:r>
            <a:r>
              <a:rPr lang="et-EE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trainee</a:t>
            </a:r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ship opportunities</a:t>
            </a:r>
            <a:endParaRPr lang="et-EE" alt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Supporting students in finding job opportunities</a:t>
            </a:r>
            <a:endParaRPr lang="et-EE" alt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Supporting graduates in finding and keeping a job;</a:t>
            </a:r>
          </a:p>
          <a:p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Cooperating with employers</a:t>
            </a:r>
            <a:endParaRPr lang="et-EE" alt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Estonian Unemployment Insurance Fund services, projects, employment statistics, and group work</a:t>
            </a:r>
          </a:p>
          <a:p>
            <a:endParaRPr lang="en-US" altLang="et-EE" sz="2400" smtClean="0"/>
          </a:p>
          <a:p>
            <a:endParaRPr lang="et-EE" altLang="et-EE" sz="2800" smtClean="0"/>
          </a:p>
          <a:p>
            <a:endParaRPr lang="en-US" altLang="et-EE" sz="2800" smtClean="0"/>
          </a:p>
          <a:p>
            <a:endParaRPr lang="en-US" altLang="et-EE" sz="2800" smtClean="0"/>
          </a:p>
          <a:p>
            <a:endParaRPr lang="et-EE" altLang="et-E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Working with students</a:t>
            </a:r>
          </a:p>
        </p:txBody>
      </p:sp>
      <p:sp>
        <p:nvSpPr>
          <p:cNvPr id="28674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Career development classes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Company visits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Individual counselling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Organizing </a:t>
            </a:r>
            <a:r>
              <a:rPr lang="et-EE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trainee</a:t>
            </a:r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ships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Hamet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Jobpics</a:t>
            </a:r>
            <a:endParaRPr lang="et-EE" alt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et-EE" smtClean="0"/>
          </a:p>
          <a:p>
            <a:endParaRPr lang="et-EE" altLang="et-E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Working with graduates</a:t>
            </a:r>
          </a:p>
        </p:txBody>
      </p:sp>
      <p:sp>
        <p:nvSpPr>
          <p:cNvPr id="29698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 in finding a job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 in adapting to the job (gaining work skills, adapting with the work environment, communicating with the employer, etc.)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Continued support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Counselling for employers</a:t>
            </a:r>
          </a:p>
          <a:p>
            <a:endParaRPr lang="et-EE" altLang="et-EE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Working with employers</a:t>
            </a:r>
          </a:p>
        </p:txBody>
      </p:sp>
      <p:sp>
        <p:nvSpPr>
          <p:cNvPr id="30722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altLang="et-EE" smtClean="0"/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One-on-one cooperation and training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Employers’ training days</a:t>
            </a:r>
          </a:p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 during</a:t>
            </a:r>
            <a:r>
              <a:rPr lang="et-EE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trainee</a:t>
            </a:r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ship and client’s employment</a:t>
            </a:r>
          </a:p>
          <a:p>
            <a:endParaRPr lang="et-EE" altLang="et-EE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Pealkiri 1"/>
          <p:cNvSpPr>
            <a:spLocks noGrp="1"/>
          </p:cNvSpPr>
          <p:nvPr>
            <p:ph type="title"/>
          </p:nvPr>
        </p:nvSpPr>
        <p:spPr>
          <a:xfrm>
            <a:off x="379413" y="765175"/>
            <a:ext cx="8229600" cy="993775"/>
          </a:xfrm>
        </p:spPr>
        <p:txBody>
          <a:bodyPr/>
          <a:lstStyle/>
          <a:p>
            <a:r>
              <a:rPr lang="en-US" altLang="et-EE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Graduates activity (2016), </a:t>
            </a:r>
            <a:r>
              <a:rPr lang="et-EE" altLang="et-EE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t-EE" altLang="et-EE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t-EE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76 graduated </a:t>
            </a:r>
            <a:r>
              <a:rPr lang="en-US" altLang="et-EE" smtClean="0"/>
              <a:t/>
            </a:r>
            <a:br>
              <a:rPr lang="en-US" altLang="et-EE" smtClean="0"/>
            </a:br>
            <a:endParaRPr lang="et-EE" altLang="et-EE" smtClean="0"/>
          </a:p>
        </p:txBody>
      </p:sp>
      <p:pic>
        <p:nvPicPr>
          <p:cNvPr id="31746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19250" y="1744663"/>
            <a:ext cx="6210300" cy="346075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Pealkiri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1589088"/>
          </a:xfrm>
        </p:spPr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whole picture</a:t>
            </a:r>
          </a:p>
        </p:txBody>
      </p:sp>
      <p:sp>
        <p:nvSpPr>
          <p:cNvPr id="32770" name="Slaidinumbri kohatä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grpSp>
        <p:nvGrpSpPr>
          <p:cNvPr id="32771" name="Group 13"/>
          <p:cNvGrpSpPr>
            <a:grpSpLocks/>
          </p:cNvGrpSpPr>
          <p:nvPr/>
        </p:nvGrpSpPr>
        <p:grpSpPr bwMode="auto">
          <a:xfrm>
            <a:off x="539750" y="1087438"/>
            <a:ext cx="8261350" cy="4816475"/>
            <a:chOff x="2614722" y="1890711"/>
            <a:chExt cx="6785906" cy="4814930"/>
          </a:xfrm>
        </p:grpSpPr>
        <p:sp>
          <p:nvSpPr>
            <p:cNvPr id="17" name="AutoShape 37"/>
            <p:cNvSpPr>
              <a:spLocks noChangeArrowheads="1"/>
            </p:cNvSpPr>
            <p:nvPr/>
          </p:nvSpPr>
          <p:spPr bwMode="auto">
            <a:xfrm>
              <a:off x="5133423" y="1890711"/>
              <a:ext cx="1512887" cy="1008062"/>
            </a:xfrm>
            <a:prstGeom prst="downArrowCallout">
              <a:avLst>
                <a:gd name="adj1" fmla="val 37561"/>
                <a:gd name="adj2" fmla="val 37520"/>
                <a:gd name="adj3" fmla="val 23306"/>
                <a:gd name="adj4" fmla="val 66667"/>
              </a:avLst>
            </a:prstGeom>
            <a:gradFill>
              <a:gsLst>
                <a:gs pos="32000">
                  <a:srgbClr val="BAD405"/>
                </a:gs>
                <a:gs pos="10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Assessment</a:t>
              </a:r>
              <a:endParaRPr lang="et-EE" sz="1600" b="1" dirty="0">
                <a:latin typeface="+mn-lt"/>
              </a:endParaRPr>
            </a:p>
          </p:txBody>
        </p:sp>
        <p:sp>
          <p:nvSpPr>
            <p:cNvPr id="18" name="AutoShape 38"/>
            <p:cNvSpPr>
              <a:spLocks noChangeArrowheads="1"/>
            </p:cNvSpPr>
            <p:nvPr/>
          </p:nvSpPr>
          <p:spPr bwMode="auto">
            <a:xfrm>
              <a:off x="5044986" y="2935286"/>
              <a:ext cx="1689762" cy="1081088"/>
            </a:xfrm>
            <a:prstGeom prst="downArrowCallout">
              <a:avLst>
                <a:gd name="adj1" fmla="val 35849"/>
                <a:gd name="adj2" fmla="val 35809"/>
                <a:gd name="adj3" fmla="val 23306"/>
                <a:gd name="adj4" fmla="val 66667"/>
              </a:avLst>
            </a:prstGeom>
            <a:gradFill>
              <a:gsLst>
                <a:gs pos="3400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Individual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plan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– </a:t>
              </a:r>
            </a:p>
            <a:p>
              <a:pPr algn="ctr" eaLnBrk="1" hangingPunct="1">
                <a:defRPr/>
              </a:pP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QoL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based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approach</a:t>
              </a:r>
              <a:endParaRPr lang="et-EE" sz="1600" b="1" dirty="0" smtClean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19" name="AutoShape 39"/>
            <p:cNvSpPr>
              <a:spLocks noChangeArrowheads="1"/>
            </p:cNvSpPr>
            <p:nvPr/>
          </p:nvSpPr>
          <p:spPr bwMode="auto">
            <a:xfrm>
              <a:off x="4738371" y="4016374"/>
              <a:ext cx="2376487" cy="2113004"/>
            </a:xfrm>
            <a:prstGeom prst="downArrowCallout">
              <a:avLst>
                <a:gd name="adj1" fmla="val 35922"/>
                <a:gd name="adj2" fmla="val 35882"/>
                <a:gd name="adj3" fmla="val 23306"/>
                <a:gd name="adj4" fmla="val 66667"/>
              </a:avLst>
            </a:prstGeom>
            <a:gradFill>
              <a:gsLst>
                <a:gs pos="6000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Studies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/ 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working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in a</a:t>
              </a:r>
            </a:p>
            <a:p>
              <a:pPr algn="ctr" eaLnBrk="1" hangingPunct="1">
                <a:defRPr/>
              </a:pPr>
              <a:r>
                <a:rPr lang="et-EE" sz="1600" b="1" dirty="0" err="1">
                  <a:solidFill>
                    <a:srgbClr val="611759"/>
                  </a:solidFill>
                  <a:latin typeface="+mn-lt"/>
                </a:rPr>
                <a:t>s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heltered</a:t>
              </a: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 </a:t>
              </a:r>
              <a:r>
                <a:rPr lang="et-EE" sz="1600" b="1" dirty="0" err="1" smtClean="0">
                  <a:solidFill>
                    <a:srgbClr val="611759"/>
                  </a:solidFill>
                  <a:latin typeface="+mn-lt"/>
                </a:rPr>
                <a:t>workshop</a:t>
              </a:r>
              <a:endParaRPr lang="et-EE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0" name="Rectangle 40"/>
            <p:cNvSpPr>
              <a:spLocks noChangeArrowheads="1"/>
            </p:cNvSpPr>
            <p:nvPr/>
          </p:nvSpPr>
          <p:spPr bwMode="auto">
            <a:xfrm>
              <a:off x="4703872" y="6129378"/>
              <a:ext cx="2376487" cy="576263"/>
            </a:xfrm>
            <a:prstGeom prst="rect">
              <a:avLst/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sz="1600" b="1" dirty="0" smtClean="0">
                  <a:solidFill>
                    <a:srgbClr val="611759"/>
                  </a:solidFill>
                  <a:latin typeface="+mn-lt"/>
                </a:rPr>
                <a:t>Transition to working life</a:t>
              </a:r>
              <a:endParaRPr lang="en-GB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1" name="AutoShape 41"/>
            <p:cNvSpPr>
              <a:spLocks noChangeArrowheads="1"/>
            </p:cNvSpPr>
            <p:nvPr/>
          </p:nvSpPr>
          <p:spPr bwMode="auto">
            <a:xfrm>
              <a:off x="2614722" y="3654424"/>
              <a:ext cx="1800225" cy="576262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611759"/>
                  </a:solidFill>
                  <a:latin typeface="+mn-lt"/>
                </a:rPr>
                <a:t>Skills</a:t>
              </a:r>
            </a:p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611759"/>
                  </a:solidFill>
                  <a:latin typeface="+mn-lt"/>
                </a:rPr>
                <a:t>development </a:t>
              </a:r>
              <a:endParaRPr lang="en-GB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2" name="AutoShape 43"/>
            <p:cNvSpPr>
              <a:spLocks noChangeArrowheads="1"/>
            </p:cNvSpPr>
            <p:nvPr/>
          </p:nvSpPr>
          <p:spPr bwMode="auto">
            <a:xfrm>
              <a:off x="2614722" y="4302124"/>
              <a:ext cx="1800225" cy="576262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j-lt"/>
                </a:rPr>
                <a:t>Supportive </a:t>
              </a:r>
            </a:p>
            <a:p>
              <a:pPr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j-lt"/>
                </a:rPr>
                <a:t>rehabilitation</a:t>
              </a:r>
            </a:p>
          </p:txBody>
        </p:sp>
        <p:sp>
          <p:nvSpPr>
            <p:cNvPr id="23" name="AutoShape 45"/>
            <p:cNvSpPr>
              <a:spLocks noChangeArrowheads="1"/>
            </p:cNvSpPr>
            <p:nvPr/>
          </p:nvSpPr>
          <p:spPr bwMode="auto">
            <a:xfrm rot="10800000">
              <a:off x="7313065" y="3654424"/>
              <a:ext cx="2087562" cy="576262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Preparation for </a:t>
              </a:r>
            </a:p>
            <a:p>
              <a:pPr algn="r"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working life</a:t>
              </a:r>
              <a:endParaRPr lang="et-EE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4" name="AutoShape 48"/>
            <p:cNvSpPr>
              <a:spLocks noChangeArrowheads="1"/>
            </p:cNvSpPr>
            <p:nvPr/>
          </p:nvSpPr>
          <p:spPr bwMode="auto">
            <a:xfrm rot="10800000">
              <a:off x="7313065" y="4302124"/>
              <a:ext cx="2087562" cy="576262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defRPr/>
              </a:pPr>
              <a:r>
                <a:rPr lang="en-GB" sz="1600" b="1" dirty="0" smtClean="0">
                  <a:solidFill>
                    <a:srgbClr val="611759"/>
                  </a:solidFill>
                  <a:latin typeface="+mn-lt"/>
                </a:rPr>
                <a:t>Job search </a:t>
              </a:r>
              <a:endParaRPr lang="et-EE" sz="1600" b="1" dirty="0" smtClean="0">
                <a:solidFill>
                  <a:srgbClr val="611759"/>
                </a:solidFill>
                <a:latin typeface="+mn-lt"/>
              </a:endParaRPr>
            </a:p>
            <a:p>
              <a:pPr algn="r" eaLnBrk="1" hangingPunct="1">
                <a:defRPr/>
              </a:pPr>
              <a:r>
                <a:rPr lang="en-GB" sz="1600" b="1" dirty="0" smtClean="0">
                  <a:solidFill>
                    <a:srgbClr val="611759"/>
                  </a:solidFill>
                  <a:latin typeface="+mn-lt"/>
                </a:rPr>
                <a:t>support</a:t>
              </a:r>
              <a:endParaRPr lang="en-GB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5" name="AutoShape 49"/>
            <p:cNvSpPr>
              <a:spLocks noChangeArrowheads="1"/>
            </p:cNvSpPr>
            <p:nvPr/>
          </p:nvSpPr>
          <p:spPr bwMode="auto">
            <a:xfrm rot="10800000">
              <a:off x="7313065" y="4951410"/>
              <a:ext cx="2087563" cy="576263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Post-employment </a:t>
              </a:r>
            </a:p>
            <a:p>
              <a:pPr algn="r"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counselling</a:t>
              </a:r>
              <a:endParaRPr lang="et-EE" sz="1600" b="1" dirty="0">
                <a:solidFill>
                  <a:srgbClr val="611759"/>
                </a:solidFill>
                <a:latin typeface="+mn-lt"/>
              </a:endParaRPr>
            </a:p>
          </p:txBody>
        </p:sp>
        <p:sp>
          <p:nvSpPr>
            <p:cNvPr id="26" name="AutoShape 55"/>
            <p:cNvSpPr>
              <a:spLocks noChangeArrowheads="1"/>
            </p:cNvSpPr>
            <p:nvPr/>
          </p:nvSpPr>
          <p:spPr bwMode="auto">
            <a:xfrm>
              <a:off x="2614722" y="4951411"/>
              <a:ext cx="1800225" cy="576263"/>
            </a:xfrm>
            <a:prstGeom prst="rightArrowCallout">
              <a:avLst>
                <a:gd name="adj1" fmla="val 27824"/>
                <a:gd name="adj2" fmla="val 25000"/>
                <a:gd name="adj3" fmla="val 41870"/>
                <a:gd name="adj4" fmla="val 79718"/>
              </a:avLst>
            </a:prstGeom>
            <a:gradFill>
              <a:gsLst>
                <a:gs pos="0">
                  <a:srgbClr val="BAD405"/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prst="relaxedInset"/>
            </a:sp3d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Leisure time </a:t>
              </a:r>
            </a:p>
            <a:p>
              <a:pPr eaLnBrk="1" hangingPunct="1">
                <a:defRPr/>
              </a:pPr>
              <a:r>
                <a:rPr lang="et-EE" sz="1600" b="1" dirty="0" smtClean="0">
                  <a:solidFill>
                    <a:srgbClr val="611759"/>
                  </a:solidFill>
                  <a:latin typeface="+mn-lt"/>
                </a:rPr>
                <a:t>activities</a:t>
              </a:r>
              <a:endParaRPr lang="et-EE" sz="1600" b="1" dirty="0">
                <a:solidFill>
                  <a:srgbClr val="611759"/>
                </a:solidFill>
                <a:latin typeface="+mn-lt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288" y="-1395413"/>
            <a:ext cx="7632700" cy="7488238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t-EE" sz="1800" b="1" dirty="0" smtClean="0">
              <a:solidFill>
                <a:srgbClr val="BAD405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t-EE" sz="1800" b="1" dirty="0">
              <a:solidFill>
                <a:srgbClr val="BAD405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t-EE" sz="1800" b="1" dirty="0" smtClean="0">
              <a:solidFill>
                <a:srgbClr val="BAD405"/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t-E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t-E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t-E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t-E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t-E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t-EE" b="1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different study and labor market participation options to people with various special needs and health issues based on their personal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en-US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people with different rehabilitation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the field of rehabilitation and share our competence with </a:t>
            </a:r>
            <a:r>
              <a:rPr lang="en-US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service providers</a:t>
            </a:r>
            <a:endParaRPr lang="en-US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t-EE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064500" cy="590550"/>
          </a:xfrm>
        </p:spPr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Other facts from 2016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755650" y="919163"/>
            <a:ext cx="6696075" cy="26289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t-EE" sz="2400" smtClean="0">
                <a:solidFill>
                  <a:srgbClr val="BAD40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people worked in sheltered workshops</a:t>
            </a:r>
          </a:p>
          <a:p>
            <a:pPr lvl="1"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proceeded to open labour market</a:t>
            </a:r>
          </a:p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104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people received rehabilitation services</a:t>
            </a:r>
          </a:p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people received counselling about environmental adaptation and AT</a:t>
            </a:r>
          </a:p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80% 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people are content with the services</a:t>
            </a:r>
          </a:p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39% 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of the students work in open labour market</a:t>
            </a:r>
          </a:p>
          <a:p>
            <a:pPr>
              <a:lnSpc>
                <a:spcPct val="150000"/>
              </a:lnSpc>
            </a:pPr>
            <a:r>
              <a:rPr lang="et-EE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84% 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of students are active after graduation</a:t>
            </a:r>
          </a:p>
          <a:p>
            <a:pPr marL="514350" lvl="2" indent="0">
              <a:buFontTx/>
              <a:buNone/>
            </a:pPr>
            <a:endParaRPr lang="et-EE" sz="3200" smtClean="0">
              <a:solidFill>
                <a:srgbClr val="BAD4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1143000"/>
          </a:xfrm>
        </p:spPr>
        <p:txBody>
          <a:bodyPr/>
          <a:lstStyle/>
          <a:p>
            <a:r>
              <a:rPr lang="en-GB" alt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Statistics about people with disabilities in Estonia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84188" y="1454150"/>
          <a:ext cx="8202612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0645">
                  <a:extLst>
                    <a:ext uri="{9D8B030D-6E8A-4147-A177-3AD203B41FA5}"/>
                  </a:extLst>
                </a:gridCol>
                <a:gridCol w="1640645">
                  <a:extLst>
                    <a:ext uri="{9D8B030D-6E8A-4147-A177-3AD203B41FA5}"/>
                  </a:extLst>
                </a:gridCol>
                <a:gridCol w="1640645">
                  <a:extLst>
                    <a:ext uri="{9D8B030D-6E8A-4147-A177-3AD203B41FA5}"/>
                  </a:extLst>
                </a:gridCol>
                <a:gridCol w="1640645">
                  <a:extLst>
                    <a:ext uri="{9D8B030D-6E8A-4147-A177-3AD203B41FA5}"/>
                  </a:extLst>
                </a:gridCol>
                <a:gridCol w="1640645">
                  <a:extLst>
                    <a:ext uri="{9D8B030D-6E8A-4147-A177-3AD203B41FA5}"/>
                  </a:extLst>
                </a:gridCol>
              </a:tblGrid>
              <a:tr h="1671291"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Year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Children (0-17)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Working age people (18-64)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Elderly people (65+)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extLst>
                  <a:ext uri="{0D108BD9-81ED-4DB2-BD59-A6C34878D82A}"/>
                </a:extLst>
              </a:tr>
              <a:tr h="486257"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latin typeface="+mn-lt"/>
                        </a:rPr>
                        <a:t>2010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latin typeface="+mn-lt"/>
                        </a:rPr>
                        <a:t>6408 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latin typeface="+mn-lt"/>
                        </a:rPr>
                        <a:t>45 734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latin typeface="+mn-lt"/>
                        </a:rPr>
                        <a:t>66 225 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b="1" dirty="0" smtClean="0">
                          <a:latin typeface="+mn-lt"/>
                        </a:rPr>
                        <a:t>120 432 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extLst>
                  <a:ext uri="{0D108BD9-81ED-4DB2-BD59-A6C34878D82A}"/>
                </a:extLst>
              </a:tr>
              <a:tr h="532911"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latin typeface="+mn-lt"/>
                        </a:rPr>
                        <a:t>2012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indent="0" algn="l">
                        <a:buClrTx/>
                        <a:buNone/>
                        <a:tabLst>
                          <a:tab pos="311045" algn="l"/>
                          <a:tab pos="406086" algn="l"/>
                          <a:tab pos="813612" algn="l"/>
                          <a:tab pos="1221138" algn="l"/>
                          <a:tab pos="1628664" algn="l"/>
                          <a:tab pos="2036190" algn="l"/>
                          <a:tab pos="2443717" algn="l"/>
                          <a:tab pos="2851242" algn="l"/>
                          <a:tab pos="3258769" algn="l"/>
                          <a:tab pos="3666294" algn="l"/>
                          <a:tab pos="4073821" algn="l"/>
                          <a:tab pos="4481346" algn="l"/>
                          <a:tab pos="4888873" algn="l"/>
                          <a:tab pos="5296398" algn="l"/>
                          <a:tab pos="5703925" algn="l"/>
                          <a:tab pos="6111450" algn="l"/>
                          <a:tab pos="6518977" algn="l"/>
                          <a:tab pos="6926502" algn="l"/>
                          <a:tab pos="7334029" algn="l"/>
                          <a:tab pos="7741554" algn="l"/>
                          <a:tab pos="8149081" algn="l"/>
                        </a:tabLst>
                        <a:defRPr/>
                      </a:pPr>
                      <a:r>
                        <a:rPr lang="et-EE" sz="2600" dirty="0" smtClean="0">
                          <a:latin typeface="+mn-lt"/>
                        </a:rPr>
                        <a:t>9 374</a:t>
                      </a: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latin typeface="+mn-lt"/>
                        </a:rPr>
                        <a:t>54 630 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600" dirty="0" smtClean="0">
                          <a:latin typeface="+mn-lt"/>
                        </a:rPr>
                        <a:t>69 843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b="1" dirty="0" smtClean="0">
                          <a:latin typeface="+mn-lt"/>
                        </a:rPr>
                        <a:t>133 847</a:t>
                      </a:r>
                      <a:r>
                        <a:rPr lang="et-EE" sz="2600" dirty="0" smtClean="0">
                          <a:latin typeface="+mn-lt"/>
                        </a:rPr>
                        <a:t> </a:t>
                      </a:r>
                      <a:endParaRPr lang="en-GB" sz="2600" dirty="0">
                        <a:latin typeface="+mn-lt"/>
                      </a:endParaRPr>
                    </a:p>
                  </a:txBody>
                  <a:tcPr marT="45729" marB="45729"/>
                </a:tc>
                <a:extLst>
                  <a:ext uri="{0D108BD9-81ED-4DB2-BD59-A6C34878D82A}"/>
                </a:extLst>
              </a:tr>
              <a:tr h="486257"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2014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indent="0" algn="l">
                        <a:buClrTx/>
                        <a:buNone/>
                        <a:tabLst>
                          <a:tab pos="311045" algn="l"/>
                          <a:tab pos="406086" algn="l"/>
                          <a:tab pos="813612" algn="l"/>
                          <a:tab pos="1221138" algn="l"/>
                          <a:tab pos="1628664" algn="l"/>
                          <a:tab pos="2036190" algn="l"/>
                          <a:tab pos="2443717" algn="l"/>
                          <a:tab pos="2851242" algn="l"/>
                          <a:tab pos="3258769" algn="l"/>
                          <a:tab pos="3666294" algn="l"/>
                          <a:tab pos="4073821" algn="l"/>
                          <a:tab pos="4481346" algn="l"/>
                          <a:tab pos="4888873" algn="l"/>
                          <a:tab pos="5296398" algn="l"/>
                          <a:tab pos="5703925" algn="l"/>
                          <a:tab pos="6111450" algn="l"/>
                          <a:tab pos="6518977" algn="l"/>
                          <a:tab pos="6926502" algn="l"/>
                          <a:tab pos="7334029" algn="l"/>
                          <a:tab pos="7741554" algn="l"/>
                          <a:tab pos="8149081" algn="l"/>
                        </a:tabLst>
                        <a:defRPr/>
                      </a:pPr>
                      <a:r>
                        <a:rPr lang="et-EE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10 673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57 444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72 909</a:t>
                      </a:r>
                      <a:endParaRPr lang="en-GB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141 026</a:t>
                      </a:r>
                      <a:endParaRPr lang="en-US" sz="2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3" marB="0" anchor="b"/>
                </a:tc>
                <a:extLst>
                  <a:ext uri="{0D108BD9-81ED-4DB2-BD59-A6C34878D82A}"/>
                </a:extLst>
              </a:tr>
              <a:tr h="486257">
                <a:tc>
                  <a:txBody>
                    <a:bodyPr/>
                    <a:lstStyle/>
                    <a:p>
                      <a:pPr algn="l"/>
                      <a:r>
                        <a:rPr lang="et-EE" sz="26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2016</a:t>
                      </a:r>
                      <a:endParaRPr lang="en-GB" sz="26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indent="0" algn="l">
                        <a:buClrTx/>
                        <a:buNone/>
                        <a:tabLst>
                          <a:tab pos="311045" algn="l"/>
                          <a:tab pos="406086" algn="l"/>
                          <a:tab pos="813612" algn="l"/>
                          <a:tab pos="1221138" algn="l"/>
                          <a:tab pos="1628664" algn="l"/>
                          <a:tab pos="2036190" algn="l"/>
                          <a:tab pos="2443717" algn="l"/>
                          <a:tab pos="2851242" algn="l"/>
                          <a:tab pos="3258769" algn="l"/>
                          <a:tab pos="3666294" algn="l"/>
                          <a:tab pos="4073821" algn="l"/>
                          <a:tab pos="4481346" algn="l"/>
                          <a:tab pos="4888873" algn="l"/>
                          <a:tab pos="5296398" algn="l"/>
                          <a:tab pos="5703925" algn="l"/>
                          <a:tab pos="6111450" algn="l"/>
                          <a:tab pos="6518977" algn="l"/>
                          <a:tab pos="6926502" algn="l"/>
                          <a:tab pos="7334029" algn="l"/>
                          <a:tab pos="7741554" algn="l"/>
                          <a:tab pos="8149081" algn="l"/>
                        </a:tabLst>
                        <a:defRPr/>
                      </a:pPr>
                      <a:r>
                        <a:rPr lang="en-GB" sz="26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11 164</a:t>
                      </a:r>
                      <a:endParaRPr lang="en-GB" sz="26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60 611</a:t>
                      </a:r>
                      <a:endParaRPr lang="en-GB" sz="26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74 668</a:t>
                      </a:r>
                      <a:endParaRPr lang="en-GB" sz="26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indent="0">
                        <a:buClrTx/>
                        <a:buNone/>
                        <a:tabLst>
                          <a:tab pos="311045" algn="l"/>
                          <a:tab pos="406086" algn="l"/>
                          <a:tab pos="813612" algn="l"/>
                          <a:tab pos="1221138" algn="l"/>
                          <a:tab pos="1628664" algn="l"/>
                          <a:tab pos="2036190" algn="l"/>
                          <a:tab pos="2443717" algn="l"/>
                          <a:tab pos="2851242" algn="l"/>
                          <a:tab pos="3258769" algn="l"/>
                          <a:tab pos="3666294" algn="l"/>
                          <a:tab pos="4073821" algn="l"/>
                          <a:tab pos="4481346" algn="l"/>
                          <a:tab pos="4888873" algn="l"/>
                          <a:tab pos="5296398" algn="l"/>
                          <a:tab pos="5703925" algn="l"/>
                          <a:tab pos="6111450" algn="l"/>
                          <a:tab pos="6518977" algn="l"/>
                          <a:tab pos="6926502" algn="l"/>
                          <a:tab pos="7334029" algn="l"/>
                          <a:tab pos="7741554" algn="l"/>
                          <a:tab pos="8149081" algn="l"/>
                        </a:tabLst>
                        <a:defRPr/>
                      </a:pPr>
                      <a:r>
                        <a:rPr lang="en-US" sz="2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146 443</a:t>
                      </a:r>
                      <a:endParaRPr lang="en-US" sz="26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3" marB="0" anchor="b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34856" name="Ristkülik 1"/>
          <p:cNvSpPr>
            <a:spLocks noChangeArrowheads="1"/>
          </p:cNvSpPr>
          <p:nvPr/>
        </p:nvSpPr>
        <p:spPr bwMode="auto">
          <a:xfrm>
            <a:off x="684213" y="5159375"/>
            <a:ext cx="7632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t-EE" altLang="et-EE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(11,1% of Estonian population had a disability 2016)</a:t>
            </a:r>
            <a:r>
              <a:rPr lang="en-GB" altLang="et-EE" b="1"/>
              <a:t/>
            </a:r>
            <a:br>
              <a:rPr lang="en-GB" altLang="et-EE" b="1"/>
            </a:br>
            <a:endParaRPr lang="et-EE" altLang="et-E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mtClean="0"/>
              <a:t/>
            </a:r>
            <a:br>
              <a:rPr lang="et-EE" altLang="et-EE" smtClean="0"/>
            </a:br>
            <a:r>
              <a:rPr lang="et-EE" altLang="et-EE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Estonian Unemployment Insurance Fund</a:t>
            </a:r>
            <a:r>
              <a:rPr lang="et-EE" altLang="et-EE" smtClean="0"/>
              <a:t/>
            </a:r>
            <a:br>
              <a:rPr lang="et-EE" altLang="et-EE" smtClean="0"/>
            </a:br>
            <a:endParaRPr lang="et-EE" altLang="et-EE" smtClean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People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disabilities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defRPr/>
            </a:pP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ssistance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job interviews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adjustment of workspaces and working equipment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FontTx/>
              <a:buNone/>
              <a:defRPr/>
            </a:pPr>
            <a:r>
              <a:rPr lang="en-US" sz="1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75%-100% costs compensated</a:t>
            </a:r>
          </a:p>
          <a:p>
            <a:pPr marL="400050" lvl="1" indent="0">
              <a:buFontTx/>
              <a:buNone/>
              <a:defRPr/>
            </a:pPr>
            <a:r>
              <a:rPr lang="en-US" sz="1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when working at home </a:t>
            </a:r>
            <a:endParaRPr lang="et-EE" sz="1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FontTx/>
              <a:buNone/>
              <a:defRPr/>
            </a:pPr>
            <a:endParaRPr lang="et-EE" sz="20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echnical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aids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1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to 3 years, can be extended </a:t>
            </a:r>
            <a:endParaRPr lang="et-EE" sz="1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t-EE" sz="2000" dirty="0" smtClean="0"/>
          </a:p>
          <a:p>
            <a:pPr>
              <a:defRPr/>
            </a:pPr>
            <a:endParaRPr lang="et-EE" sz="20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z="4000" smtClean="0">
                <a:solidFill>
                  <a:schemeClr val="bg1"/>
                </a:solidFill>
              </a:rPr>
              <a:t>Estonian Unemployment Insurance Fund</a:t>
            </a:r>
          </a:p>
        </p:txBody>
      </p:sp>
      <p:sp>
        <p:nvSpPr>
          <p:cNvPr id="37890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working with a support person</a:t>
            </a:r>
            <a:endParaRPr lang="et-EE" alt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5850" lvl="2" indent="-285750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for persons who need more extensive guidance at work than usual</a:t>
            </a:r>
          </a:p>
          <a:p>
            <a:pPr marL="1085850" lvl="2" indent="-285750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maximum 1000 hours during the first year</a:t>
            </a:r>
            <a:r>
              <a:rPr lang="et-EE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85850" lvl="2" indent="-285750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prolonged if needed but limited to 25% of working time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5850" lvl="2" indent="-285750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fee is 2.56 eur per hour 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t-EE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heltered</a:t>
            </a:r>
            <a:r>
              <a:rPr lang="et-EE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employment</a:t>
            </a:r>
            <a:endParaRPr lang="et-EE" alt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Getting ready for working in the open labour market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sheltered employment: working at own pace and with extensive guidance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 stage (up to 4 months): assessment and trial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II stage (up to 8 months): working in sheltered conditions with employment contract and minimum wage guarantee, looking for job in the open labour market</a:t>
            </a:r>
            <a:endParaRPr lang="et-EE" altLang="et-EE" sz="1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altLang="et-EE" sz="1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III stage (up to 12 months): working at the normal work place, the support of the service provider is gradually reduced</a:t>
            </a:r>
          </a:p>
          <a:p>
            <a:endParaRPr lang="en-US" altLang="et-EE" smtClean="0"/>
          </a:p>
          <a:p>
            <a:endParaRPr lang="et-EE" altLang="et-EE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Estonian Unemployment Insurance Fund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eer</a:t>
            </a:r>
            <a:r>
              <a:rPr lang="et-EE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oun</a:t>
            </a:r>
            <a:r>
              <a:rPr lang="et-EE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eling</a:t>
            </a:r>
            <a:endParaRPr lang="et-EE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>
              <a:buFont typeface="Wingdings" panose="05000000000000000000" pitchFamily="2" charset="2"/>
              <a:buChar char="ü"/>
              <a:defRPr/>
            </a:pPr>
            <a:r>
              <a:rPr lang="en-US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person with similar disability or health problem shares his experience and gives guidance</a:t>
            </a:r>
          </a:p>
          <a:p>
            <a:pPr marL="685800" lvl="1">
              <a:buFont typeface="Wingdings" panose="05000000000000000000" pitchFamily="2" charset="2"/>
              <a:buChar char="ü"/>
              <a:defRPr/>
            </a:pPr>
            <a:r>
              <a:rPr lang="en-US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Trainings for new consultants</a:t>
            </a:r>
            <a:endParaRPr lang="et-EE" sz="20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FontTx/>
              <a:buNone/>
              <a:defRPr/>
            </a:pPr>
            <a:endParaRPr lang="et-EE" sz="1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FontTx/>
              <a:buNone/>
              <a:defRPr/>
            </a:pPr>
            <a:endParaRPr lang="et-EE" sz="1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rehabilitation</a:t>
            </a:r>
            <a:endParaRPr lang="et-EE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1" indent="-171450"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people who experience multiple obstacles due to their disability or health problem</a:t>
            </a:r>
          </a:p>
          <a:p>
            <a:pPr>
              <a:defRPr/>
            </a:pPr>
            <a:endParaRPr lang="et-E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sz="4000" smtClean="0">
                <a:solidFill>
                  <a:schemeClr val="bg1"/>
                </a:solidFill>
              </a:rPr>
              <a:t>Estonian Unemployment Insurance Fund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5613" y="2060575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 of advice and training </a:t>
            </a:r>
            <a:r>
              <a:rPr lang="et-EE" sz="36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3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employers</a:t>
            </a:r>
            <a:endParaRPr lang="et-EE" sz="3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en-US" sz="36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compensation of </a:t>
            </a:r>
            <a:r>
              <a:rPr lang="en-US" sz="36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en-US" sz="36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training for employers</a:t>
            </a:r>
          </a:p>
          <a:p>
            <a:pPr>
              <a:defRPr/>
            </a:pPr>
            <a:endParaRPr lang="et-EE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State compensation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ocial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 compensation for a person with decreased working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oliday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t-EE" sz="1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t-EE" sz="1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disabilities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calendar days of holidays instead of the usual 28 calendar </a:t>
            </a:r>
            <a:r>
              <a:rPr lang="en-US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State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instead of </a:t>
            </a:r>
            <a:r>
              <a:rPr lang="et-EE" sz="1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employer</a:t>
            </a:r>
            <a:r>
              <a:rPr lang="et-EE" sz="1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Tx/>
              <a:buNone/>
              <a:defRPr/>
            </a:pPr>
            <a:endParaRPr lang="et-EE" sz="1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ax-free </a:t>
            </a: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allowance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employer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disabled worker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 between home and </a:t>
            </a:r>
            <a:r>
              <a:rPr lang="en-US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t-EE" sz="28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State compensation</a:t>
            </a:r>
            <a:endParaRPr lang="et-EE" smtClean="0"/>
          </a:p>
        </p:txBody>
      </p:sp>
      <p:sp>
        <p:nvSpPr>
          <p:cNvPr id="43010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f the employee has incapacity for work or is assigned a degree of disability, the employer may provide the employee with non-tax-exempt aids</a:t>
            </a:r>
            <a:endParaRPr 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t-EE" smtClean="0"/>
          </a:p>
          <a:p>
            <a:r>
              <a:rPr lang="et-EE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he medical expenses incurred by the employee as a result of an accident at work or an occupational disease are tax-free for the employer</a:t>
            </a:r>
            <a:endParaRPr lang="et-EE" sz="28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Mental Health Center 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 </a:t>
            </a:r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Center is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et-EE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ity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welfare institution that provides and develops mental health services for adults with psychiatric special needs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t-E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Tallinn </a:t>
            </a:r>
            <a:endParaRPr lang="et-EE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t-EE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Mental Health Center </a:t>
            </a:r>
          </a:p>
        </p:txBody>
      </p:sp>
      <p:sp>
        <p:nvSpPr>
          <p:cNvPr id="45058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rehabilitation team</a:t>
            </a: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community care team</a:t>
            </a: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support home</a:t>
            </a: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clubhouse</a:t>
            </a: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therapy center</a:t>
            </a: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activity center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facts about us</a:t>
            </a:r>
            <a:endParaRPr lang="et-EE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Sisu kohatäide 2"/>
          <p:cNvSpPr>
            <a:spLocks noGrp="1"/>
          </p:cNvSpPr>
          <p:nvPr>
            <p:ph idx="1"/>
          </p:nvPr>
        </p:nvSpPr>
        <p:spPr>
          <a:xfrm>
            <a:off x="539750" y="981075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250"/>
              </a:spcBef>
              <a:spcAft>
                <a:spcPts val="250"/>
              </a:spcAft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Created in 1996</a:t>
            </a:r>
          </a:p>
          <a:p>
            <a:pPr>
              <a:lnSpc>
                <a:spcPct val="160000"/>
              </a:lnSpc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Created and administered by the Ministry of Social Affairs</a:t>
            </a:r>
          </a:p>
          <a:p>
            <a:pPr>
              <a:lnSpc>
                <a:spcPct val="150000"/>
              </a:lnSpc>
              <a:spcBef>
                <a:spcPts val="250"/>
              </a:spcBef>
              <a:spcAft>
                <a:spcPts val="250"/>
              </a:spcAft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001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– membership in the European Platform for Rehabilitation (EPR)</a:t>
            </a:r>
          </a:p>
          <a:p>
            <a:pPr>
              <a:lnSpc>
                <a:spcPct val="160000"/>
              </a:lnSpc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2011, 2013 &amp; 2016 – received EQUASS Assurance quality certificate</a:t>
            </a:r>
          </a:p>
          <a:p>
            <a:pPr>
              <a:lnSpc>
                <a:spcPct val="150000"/>
              </a:lnSpc>
              <a:spcBef>
                <a:spcPts val="250"/>
              </a:spcBef>
              <a:spcAft>
                <a:spcPts val="250"/>
              </a:spcAft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Over 1000 graduates</a:t>
            </a:r>
          </a:p>
          <a:p>
            <a:pPr>
              <a:lnSpc>
                <a:spcPct val="150000"/>
              </a:lnSpc>
              <a:spcBef>
                <a:spcPts val="250"/>
              </a:spcBef>
              <a:spcAft>
                <a:spcPts val="250"/>
              </a:spcAft>
            </a:pP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Currently about 126 students and 118 employees</a:t>
            </a:r>
            <a:endParaRPr lang="en-US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t-EE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4"/>
          <p:cNvSpPr>
            <a:spLocks noGrp="1"/>
          </p:cNvSpPr>
          <p:nvPr>
            <p:ph type="title"/>
          </p:nvPr>
        </p:nvSpPr>
        <p:spPr>
          <a:xfrm>
            <a:off x="2820988" y="981075"/>
            <a:ext cx="3722687" cy="2016125"/>
          </a:xfrm>
        </p:spPr>
        <p:txBody>
          <a:bodyPr/>
          <a:lstStyle/>
          <a:p>
            <a:r>
              <a:rPr lang="et-EE" sz="5400" b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lang="en-US" sz="5400" b="1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6083" name="Teksti kohatäide 2"/>
          <p:cNvSpPr>
            <a:spLocks noGrp="1"/>
          </p:cNvSpPr>
          <p:nvPr>
            <p:ph type="body" idx="1"/>
          </p:nvPr>
        </p:nvSpPr>
        <p:spPr>
          <a:xfrm>
            <a:off x="611188" y="3644900"/>
            <a:ext cx="7886700" cy="1500188"/>
          </a:xfrm>
        </p:spPr>
        <p:txBody>
          <a:bodyPr/>
          <a:lstStyle/>
          <a:p>
            <a:pPr algn="ctr"/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Astangu Vocational </a:t>
            </a:r>
          </a:p>
          <a:p>
            <a:pPr algn="ctr"/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Rehabilitation Centre</a:t>
            </a:r>
          </a:p>
          <a:p>
            <a:pPr algn="ctr"/>
            <a:endParaRPr lang="et-EE" sz="3200" b="1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Who do we work together with?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7775575" cy="2917825"/>
          </a:xfrm>
        </p:spPr>
        <p:txBody>
          <a:bodyPr/>
          <a:lstStyle/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Working-age people (16-64 years) with special needs</a:t>
            </a:r>
          </a:p>
          <a:p>
            <a:endParaRPr lang="et-EE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People and organizations interested in developing social and educational fields in Estonia and abroad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kind of special needs?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971550" y="1417638"/>
            <a:ext cx="7416800" cy="3529012"/>
          </a:xfrm>
        </p:spPr>
        <p:txBody>
          <a:bodyPr/>
          <a:lstStyle/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learning difficulties 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intellectual disabilities from mild to moderate 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congenital and/or chronic health impairments 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hearing loss or deaf people 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acquired physical disabilities and traumatic brain injury 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mental health conditions, including people with autism</a:t>
            </a:r>
            <a:endParaRPr lang="et-EE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lvl="1" indent="0">
              <a:lnSpc>
                <a:spcPct val="120000"/>
              </a:lnSpc>
              <a:buFontTx/>
              <a:buNone/>
            </a:pPr>
            <a:r>
              <a:rPr lang="et-EE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aim to base our services according to individual needs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we offer?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4713"/>
            <a:ext cx="8229600" cy="45259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counselling</a:t>
            </a:r>
            <a:endParaRPr lang="et-EE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endParaRPr lang="et-EE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sheltered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workshops</a:t>
            </a:r>
            <a:endParaRPr lang="et-EE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Rehabilitation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endParaRPr lang="et-EE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endParaRPr lang="et-EE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Consultations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regarding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et-EE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adaptation</a:t>
            </a:r>
            <a:endParaRPr lang="et-EE" sz="28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</a:t>
            </a:r>
            <a:r>
              <a:rPr lang="et-EE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et-EE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et-EE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t-EE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Astangu in </a:t>
            </a:r>
            <a:r>
              <a:rPr lang="et-EE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et-EE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2016.</a:t>
            </a:r>
          </a:p>
          <a:p>
            <a:pPr>
              <a:lnSpc>
                <a:spcPct val="150000"/>
              </a:lnSpc>
              <a:defRPr/>
            </a:pPr>
            <a:endParaRPr lang="et-EE" sz="2800" dirty="0" smtClean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t-EE" dirty="0" smtClean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t-EE" dirty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et-EE" dirty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19460" name="Pilt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836613"/>
            <a:ext cx="2376487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Assessment &amp; counselling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557338"/>
            <a:ext cx="7777163" cy="37433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Assessing 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people’s abilities and needs</a:t>
            </a:r>
          </a:p>
          <a:p>
            <a:pPr lvl="1">
              <a:defRPr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 to all working-age people interested in finding out more about available self-actualization opportunities</a:t>
            </a:r>
          </a:p>
          <a:p>
            <a:pPr>
              <a:lnSpc>
                <a:spcPct val="150000"/>
              </a:lnSpc>
              <a:defRPr/>
            </a:pPr>
            <a:r>
              <a:rPr lang="en-GB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Counselling 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recommendations for further activity</a:t>
            </a:r>
          </a:p>
          <a:p>
            <a:pPr marL="0" indent="0">
              <a:buFontTx/>
              <a:buNone/>
              <a:defRPr/>
            </a:pPr>
            <a:endParaRPr lang="et-EE" dirty="0">
              <a:solidFill>
                <a:srgbClr val="BAD4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44500" y="52388"/>
            <a:ext cx="8229600" cy="1143000"/>
          </a:xfrm>
        </p:spPr>
        <p:txBody>
          <a:bodyPr/>
          <a:lstStyle/>
          <a:p>
            <a:r>
              <a:rPr lang="et-EE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Studying opportunities</a:t>
            </a:r>
            <a:endParaRPr 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4213" y="1052513"/>
            <a:ext cx="7056437" cy="4392612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r>
              <a:rPr lang="en-GB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Prevocational courses</a:t>
            </a:r>
            <a:r>
              <a:rPr lang="et-EE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t-EE" sz="24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currently 40 students)</a:t>
            </a:r>
            <a:endParaRPr lang="en-GB" sz="24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Adaptation year, v</a:t>
            </a:r>
            <a:r>
              <a:rPr lang="en-GB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arious concentrations</a:t>
            </a:r>
          </a:p>
          <a:p>
            <a:pPr lvl="2"/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GB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ourse „Introduction to Information Technology“</a:t>
            </a:r>
            <a:endParaRPr lang="et-EE" sz="320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GB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ost</a:t>
            </a:r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GB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traumatic brain injury rehabilitation </a:t>
            </a:r>
            <a:r>
              <a:rPr lang="et-EE" sz="32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programme „I want to work“</a:t>
            </a:r>
            <a:r>
              <a:rPr lang="et-EE" sz="3200" smtClean="0">
                <a:solidFill>
                  <a:srgbClr val="BAD40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t-EE" sz="3200" smtClean="0">
                <a:solidFill>
                  <a:srgbClr val="BAD405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3200" smtClean="0">
              <a:solidFill>
                <a:srgbClr val="BAD4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Studying opportunities</a:t>
            </a:r>
            <a:endParaRPr lang="et-EE" sz="3600" smtClean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Vocational </a:t>
            </a:r>
            <a:r>
              <a:rPr lang="en-GB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 courses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leaning and home maintenance</a:t>
            </a:r>
            <a:endParaRPr lang="et-E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GB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aking</a:t>
            </a:r>
            <a:endParaRPr lang="et-E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NEW! </a:t>
            </a:r>
            <a:r>
              <a:rPr lang="et-EE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Helpdesk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IT-</a:t>
            </a:r>
            <a:r>
              <a:rPr lang="et-EE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endParaRPr lang="en-GB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Vocational education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58 </a:t>
            </a:r>
            <a:r>
              <a:rPr lang="et-EE" sz="28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et-EE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/>
            </a:pP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ook’s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assistant, carpenter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(s</a:t>
            </a:r>
            <a:r>
              <a:rPr lang="en-GB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oftware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developer, office worker</a:t>
            </a:r>
            <a:r>
              <a:rPr lang="et-EE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tangu_2">
  <a:themeElements>
    <a:clrScheme name="astangu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tangu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stangu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angu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angu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angu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angu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angu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angu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astangu_lilla</Template>
  <TotalTime>860</TotalTime>
  <Words>1017</Words>
  <Application>Microsoft Office PowerPoint</Application>
  <PresentationFormat>On-screen Show (4:3)</PresentationFormat>
  <Paragraphs>216</Paragraphs>
  <Slides>30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</vt:lpstr>
      <vt:lpstr>astangu_2</vt:lpstr>
      <vt:lpstr>Microsoft PowerPoint Presentation</vt:lpstr>
      <vt:lpstr>      </vt:lpstr>
      <vt:lpstr>Slide 2</vt:lpstr>
      <vt:lpstr>Some facts about us</vt:lpstr>
      <vt:lpstr>Who do we work together with?</vt:lpstr>
      <vt:lpstr>What kind of special needs?</vt:lpstr>
      <vt:lpstr>What do we offer?</vt:lpstr>
      <vt:lpstr>Assessment &amp; counselling</vt:lpstr>
      <vt:lpstr>Studying opportunities</vt:lpstr>
      <vt:lpstr>Studying opportunities</vt:lpstr>
      <vt:lpstr>Sheltered workshop opportunities</vt:lpstr>
      <vt:lpstr>Rehabilitation</vt:lpstr>
      <vt:lpstr>Employment Unit</vt:lpstr>
      <vt:lpstr>Employment support</vt:lpstr>
      <vt:lpstr>Main activities:</vt:lpstr>
      <vt:lpstr>Working with students</vt:lpstr>
      <vt:lpstr>Working with graduates</vt:lpstr>
      <vt:lpstr>Working with employers</vt:lpstr>
      <vt:lpstr>Graduates activity (2016),  76 graduated  </vt:lpstr>
      <vt:lpstr>The whole picture</vt:lpstr>
      <vt:lpstr>Other facts from 2016</vt:lpstr>
      <vt:lpstr>Statistics about people with disabilities in Estonia</vt:lpstr>
      <vt:lpstr> Estonian Unemployment Insurance Fund </vt:lpstr>
      <vt:lpstr>Estonian Unemployment Insurance Fund</vt:lpstr>
      <vt:lpstr>Estonian Unemployment Insurance Fund</vt:lpstr>
      <vt:lpstr>Estonian Unemployment Insurance Fund</vt:lpstr>
      <vt:lpstr>State compensation</vt:lpstr>
      <vt:lpstr>State compensation</vt:lpstr>
      <vt:lpstr>Mental Health Center </vt:lpstr>
      <vt:lpstr>Mental Health Center </vt:lpstr>
      <vt:lpstr>Thank you!</vt:lpstr>
    </vt:vector>
  </TitlesOfParts>
  <Company>Sotsiaalministeerium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Astangu Kutserehabilitatsiooni Keskus   Loome koos paremat elu iga päev, iga mõtte ja teoga!</dc:title>
  <dc:creator>Maris Saar</dc:creator>
  <cp:lastModifiedBy>SOM</cp:lastModifiedBy>
  <cp:revision>123</cp:revision>
  <cp:lastPrinted>2017-10-02T07:24:24Z</cp:lastPrinted>
  <dcterms:created xsi:type="dcterms:W3CDTF">2017-02-10T12:32:07Z</dcterms:created>
  <dcterms:modified xsi:type="dcterms:W3CDTF">2018-03-02T15:06:10Z</dcterms:modified>
</cp:coreProperties>
</file>