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14"/>
  </p:notesMasterIdLst>
  <p:handoutMasterIdLst>
    <p:handoutMasterId r:id="rId15"/>
  </p:handoutMasterIdLst>
  <p:sldIdLst>
    <p:sldId id="260" r:id="rId2"/>
    <p:sldId id="261" r:id="rId3"/>
    <p:sldId id="301" r:id="rId4"/>
    <p:sldId id="315" r:id="rId5"/>
    <p:sldId id="317" r:id="rId6"/>
    <p:sldId id="310" r:id="rId7"/>
    <p:sldId id="306" r:id="rId8"/>
    <p:sldId id="311" r:id="rId9"/>
    <p:sldId id="302" r:id="rId10"/>
    <p:sldId id="312" r:id="rId11"/>
    <p:sldId id="314" r:id="rId12"/>
    <p:sldId id="283" r:id="rId13"/>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7F240B"/>
    <a:srgbClr val="B032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Bez stila, bez režģ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24" autoAdjust="0"/>
    <p:restoredTop sz="93688" autoAdjust="0"/>
  </p:normalViewPr>
  <p:slideViewPr>
    <p:cSldViewPr snapToGrid="0">
      <p:cViewPr>
        <p:scale>
          <a:sx n="80" d="100"/>
          <a:sy n="80" d="100"/>
        </p:scale>
        <p:origin x="-1506" y="-720"/>
      </p:cViewPr>
      <p:guideLst>
        <p:guide orient="horz" pos="2160"/>
        <p:guide pos="3840"/>
      </p:guideLst>
    </p:cSldViewPr>
  </p:slideViewPr>
  <p:notesTextViewPr>
    <p:cViewPr>
      <p:scale>
        <a:sx n="1" d="1"/>
        <a:sy n="1" d="1"/>
      </p:scale>
      <p:origin x="0" y="0"/>
    </p:cViewPr>
  </p:notesTextViewPr>
  <p:notesViewPr>
    <p:cSldViewPr snapToGrid="0">
      <p:cViewPr varScale="1">
        <p:scale>
          <a:sx n="88" d="100"/>
          <a:sy n="88" d="100"/>
        </p:scale>
        <p:origin x="26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5A13E116-0B1C-4779-8A35-AFDA6F52FA3F}" type="datetimeFigureOut">
              <a:rPr lang="lv-LV" smtClean="0"/>
              <a:t>06.03.2018</a:t>
            </a:fld>
            <a:endParaRPr lang="lv-LV"/>
          </a:p>
        </p:txBody>
      </p:sp>
      <p:sp>
        <p:nvSpPr>
          <p:cNvPr id="4" name="Kājenes vietturis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110031AD-0175-4C0B-B63B-C0C336ADA593}" type="slidenum">
              <a:rPr lang="lv-LV" smtClean="0"/>
              <a:t>‹#›</a:t>
            </a:fld>
            <a:endParaRPr lang="lv-LV"/>
          </a:p>
        </p:txBody>
      </p:sp>
    </p:spTree>
    <p:extLst>
      <p:ext uri="{BB962C8B-B14F-4D97-AF65-F5344CB8AC3E}">
        <p14:creationId xmlns:p14="http://schemas.microsoft.com/office/powerpoint/2010/main" val="3557531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5B001C2-1C5B-4FE9-BE88-8B8542EE5F1F}" type="datetimeFigureOut">
              <a:rPr lang="lv-LV" smtClean="0"/>
              <a:t>06.03.2018</a:t>
            </a:fld>
            <a:endParaRPr lang="lv-LV"/>
          </a:p>
        </p:txBody>
      </p:sp>
      <p:sp>
        <p:nvSpPr>
          <p:cNvPr id="4" name="Slaida attēla vietturi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Kājenes vietturis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777DE4E6-1980-4C9C-87E5-672E7F1500F5}" type="slidenum">
              <a:rPr lang="lv-LV" smtClean="0"/>
              <a:t>‹#›</a:t>
            </a:fld>
            <a:endParaRPr lang="lv-LV"/>
          </a:p>
        </p:txBody>
      </p:sp>
    </p:spTree>
    <p:extLst>
      <p:ext uri="{BB962C8B-B14F-4D97-AF65-F5344CB8AC3E}">
        <p14:creationId xmlns:p14="http://schemas.microsoft.com/office/powerpoint/2010/main" val="1754684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1945774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756594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3"/>
            <a:ext cx="36576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812800" y="274643"/>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1279980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2716769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8489516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8128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82296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4172284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8359757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156451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8772573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757228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3/6/2018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5901731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6B75A-687E-405C-8A0B-8D00578BA2C3}" type="datetimeFigureOut">
              <a:rPr lang="en-US" smtClean="0"/>
              <a:pPr/>
              <a:t>3/6/2018</a:t>
            </a:fld>
            <a:endParaRPr lang="en-US" dirty="0"/>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96982746"/>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likumi.lv/doc.php?id=26019#p101" TargetMode="External"/><Relationship Id="rId2" Type="http://schemas.openxmlformats.org/officeDocument/2006/relationships/hyperlink" Target="http://likumi.lv/doc.php?id=26019#p47"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4876" y="1226678"/>
            <a:ext cx="9963150" cy="3478672"/>
          </a:xfrm>
        </p:spPr>
        <p:txBody>
          <a:bodyPr>
            <a:normAutofit fontScale="90000"/>
          </a:bodyPr>
          <a:lstStyle/>
          <a:p>
            <a:pPr>
              <a:spcBef>
                <a:spcPts val="4200"/>
              </a:spcBef>
            </a:pPr>
            <a:r>
              <a:rPr lang="lv-LV" dirty="0" smtClean="0">
                <a:latin typeface="Times New Roman" panose="02020603050405020304" pitchFamily="18" charset="0"/>
                <a:cs typeface="Times New Roman" panose="02020603050405020304" pitchFamily="18" charset="0"/>
              </a:rPr>
              <a:t>Personu </a:t>
            </a:r>
            <a:r>
              <a:rPr lang="lv-LV" dirty="0">
                <a:latin typeface="Times New Roman" panose="02020603050405020304" pitchFamily="18" charset="0"/>
                <a:cs typeface="Times New Roman" panose="02020603050405020304" pitchFamily="18" charset="0"/>
              </a:rPr>
              <a:t>ar invaliditāti nodarbinātības normatīvie </a:t>
            </a:r>
            <a:r>
              <a:rPr lang="lv-LV" dirty="0" smtClean="0">
                <a:latin typeface="Times New Roman" panose="02020603050405020304" pitchFamily="18" charset="0"/>
                <a:cs typeface="Times New Roman" panose="02020603050405020304" pitchFamily="18" charset="0"/>
              </a:rPr>
              <a:t>šķēršļi</a:t>
            </a:r>
            <a:br>
              <a:rPr lang="lv-LV" dirty="0" smtClean="0">
                <a:latin typeface="Times New Roman" panose="02020603050405020304" pitchFamily="18" charset="0"/>
                <a:cs typeface="Times New Roman" panose="02020603050405020304" pitchFamily="18" charset="0"/>
              </a:rPr>
            </a:br>
            <a:r>
              <a:rPr lang="lv-LV" dirty="0">
                <a:latin typeface="Times New Roman" panose="02020603050405020304" pitchFamily="18" charset="0"/>
                <a:cs typeface="Times New Roman" panose="02020603050405020304" pitchFamily="18" charset="0"/>
              </a:rPr>
              <a:t/>
            </a:r>
            <a:br>
              <a:rPr lang="lv-LV" dirty="0">
                <a:latin typeface="Times New Roman" panose="02020603050405020304" pitchFamily="18" charset="0"/>
                <a:cs typeface="Times New Roman" panose="02020603050405020304" pitchFamily="18" charset="0"/>
              </a:rPr>
            </a:br>
            <a:r>
              <a:rPr lang="lv-LV" dirty="0">
                <a:latin typeface="Times New Roman" panose="02020603050405020304" pitchFamily="18" charset="0"/>
                <a:cs typeface="Times New Roman" panose="02020603050405020304" pitchFamily="18" charset="0"/>
              </a:rPr>
              <a:t/>
            </a:r>
            <a:br>
              <a:rPr lang="lv-LV" dirty="0">
                <a:latin typeface="Times New Roman" panose="02020603050405020304" pitchFamily="18" charset="0"/>
                <a:cs typeface="Times New Roman" panose="02020603050405020304" pitchFamily="18" charset="0"/>
              </a:rPr>
            </a:br>
            <a:r>
              <a:rPr lang="lv-LV" sz="3100" dirty="0" smtClean="0">
                <a:latin typeface="Times New Roman" panose="02020603050405020304" pitchFamily="18" charset="0"/>
                <a:cs typeface="Times New Roman" panose="02020603050405020304" pitchFamily="18" charset="0"/>
              </a:rPr>
              <a:t>Personu </a:t>
            </a:r>
            <a:r>
              <a:rPr lang="lv-LV" sz="3100" dirty="0">
                <a:latin typeface="Times New Roman" panose="02020603050405020304" pitchFamily="18" charset="0"/>
                <a:cs typeface="Times New Roman" panose="02020603050405020304" pitchFamily="18" charset="0"/>
              </a:rPr>
              <a:t>ar invaliditāti pozitīvā diskriminācija - atbalsts vai šķērslis</a:t>
            </a:r>
            <a:r>
              <a:rPr lang="lv-LV" sz="3100" dirty="0" smtClean="0">
                <a:latin typeface="Times New Roman" panose="02020603050405020304" pitchFamily="18" charset="0"/>
                <a:cs typeface="Times New Roman" panose="02020603050405020304" pitchFamily="18" charset="0"/>
              </a:rPr>
              <a:t>?</a:t>
            </a:r>
            <a:endParaRPr lang="lv-LV" sz="31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991028" y="5162549"/>
            <a:ext cx="8067497" cy="1057275"/>
          </a:xfrm>
        </p:spPr>
        <p:txBody>
          <a:bodyPr>
            <a:noAutofit/>
          </a:bodyPr>
          <a:lstStyle/>
          <a:p>
            <a:pPr algn="r"/>
            <a:r>
              <a:rPr lang="lv-LV" sz="1600" dirty="0" smtClean="0">
                <a:latin typeface="Times New Roman" panose="02020603050405020304" pitchFamily="18" charset="0"/>
                <a:cs typeface="Times New Roman" panose="02020603050405020304" pitchFamily="18" charset="0"/>
              </a:rPr>
              <a:t>Rīga, 2016.gada 2.decembris</a:t>
            </a:r>
          </a:p>
          <a:p>
            <a:pPr algn="r"/>
            <a:r>
              <a:rPr lang="lv-LV" sz="1600" dirty="0" smtClean="0">
                <a:latin typeface="Times New Roman" panose="02020603050405020304" pitchFamily="18" charset="0"/>
                <a:cs typeface="Times New Roman" panose="02020603050405020304" pitchFamily="18" charset="0"/>
              </a:rPr>
              <a:t>Pēteris Leiškalns</a:t>
            </a:r>
          </a:p>
          <a:p>
            <a:pPr algn="r"/>
            <a:r>
              <a:rPr lang="lv-LV" sz="1600" dirty="0" smtClean="0">
                <a:latin typeface="Times New Roman" panose="02020603050405020304" pitchFamily="18" charset="0"/>
                <a:cs typeface="Times New Roman" panose="02020603050405020304" pitchFamily="18" charset="0"/>
              </a:rPr>
              <a:t>LDDK eksperts</a:t>
            </a:r>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112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75" y="504827"/>
            <a:ext cx="10515600" cy="809624"/>
          </a:xfrm>
        </p:spPr>
        <p:txBody>
          <a:bodyPr>
            <a:noAutofit/>
          </a:bodyPr>
          <a:lstStyle/>
          <a:p>
            <a:pPr lvl="0"/>
            <a:r>
              <a:rPr lang="lv-LV" sz="3200" dirty="0" smtClean="0">
                <a:latin typeface="Times New Roman" panose="02020603050405020304" pitchFamily="18" charset="0"/>
                <a:cs typeface="Times New Roman" panose="02020603050405020304" pitchFamily="18" charset="0"/>
              </a:rPr>
              <a:t>Par pārskata </a:t>
            </a:r>
            <a:r>
              <a:rPr lang="lv-LV" sz="3200" dirty="0">
                <a:latin typeface="Times New Roman" panose="02020603050405020304" pitchFamily="18" charset="0"/>
                <a:cs typeface="Times New Roman" panose="02020603050405020304" pitchFamily="18" charset="0"/>
              </a:rPr>
              <a:t>mēneša obligāto iemaksu </a:t>
            </a:r>
            <a:r>
              <a:rPr lang="lv-LV" sz="3200" dirty="0" smtClean="0">
                <a:latin typeface="Times New Roman" panose="02020603050405020304" pitchFamily="18" charset="0"/>
                <a:cs typeface="Times New Roman" panose="02020603050405020304" pitchFamily="18" charset="0"/>
              </a:rPr>
              <a:t>minimālo objektu</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71550" y="1352551"/>
            <a:ext cx="10420350" cy="4724400"/>
          </a:xfrm>
        </p:spPr>
        <p:txBody>
          <a:bodyPr>
            <a:normAutofit fontScale="92500" lnSpcReduction="20000"/>
          </a:bodyPr>
          <a:lstStyle/>
          <a:p>
            <a:pPr algn="just"/>
            <a:r>
              <a:rPr lang="lv-LV" sz="2800" dirty="0" smtClean="0">
                <a:solidFill>
                  <a:schemeClr val="tx1"/>
                </a:solidFill>
                <a:latin typeface="Times New Roman" panose="02020603050405020304" pitchFamily="18" charset="0"/>
                <a:cs typeface="Times New Roman" panose="02020603050405020304" pitchFamily="18" charset="0"/>
              </a:rPr>
              <a:t>Saskaņā ar likuma </a:t>
            </a:r>
            <a:r>
              <a:rPr lang="lv-LV" sz="2800" dirty="0">
                <a:solidFill>
                  <a:schemeClr val="tx1"/>
                </a:solidFill>
                <a:latin typeface="Times New Roman" panose="02020603050405020304" pitchFamily="18" charset="0"/>
                <a:cs typeface="Times New Roman" panose="02020603050405020304" pitchFamily="18" charset="0"/>
              </a:rPr>
              <a:t>«Par valsts sociālo apdrošināšanu» 20.</a:t>
            </a:r>
            <a:r>
              <a:rPr lang="lv-LV" sz="2800" baseline="30000" dirty="0">
                <a:solidFill>
                  <a:schemeClr val="tx1"/>
                </a:solidFill>
                <a:latin typeface="Times New Roman" panose="02020603050405020304" pitchFamily="18" charset="0"/>
                <a:cs typeface="Times New Roman" panose="02020603050405020304" pitchFamily="18" charset="0"/>
              </a:rPr>
              <a:t>3</a:t>
            </a:r>
            <a:r>
              <a:rPr lang="lv-LV" sz="2800" dirty="0">
                <a:solidFill>
                  <a:schemeClr val="tx1"/>
                </a:solidFill>
                <a:latin typeface="Times New Roman" panose="02020603050405020304" pitchFamily="18" charset="0"/>
                <a:cs typeface="Times New Roman" panose="02020603050405020304" pitchFamily="18" charset="0"/>
              </a:rPr>
              <a:t> </a:t>
            </a:r>
            <a:r>
              <a:rPr lang="lv-LV" sz="2800" dirty="0" smtClean="0">
                <a:solidFill>
                  <a:schemeClr val="tx1"/>
                </a:solidFill>
                <a:latin typeface="Times New Roman" panose="02020603050405020304" pitchFamily="18" charset="0"/>
                <a:cs typeface="Times New Roman" panose="02020603050405020304" pitchFamily="18" charset="0"/>
              </a:rPr>
              <a:t>pantu, no </a:t>
            </a:r>
            <a:r>
              <a:rPr lang="lv-LV" sz="2800" dirty="0">
                <a:solidFill>
                  <a:schemeClr val="tx1"/>
                </a:solidFill>
                <a:latin typeface="Times New Roman" panose="02020603050405020304" pitchFamily="18" charset="0"/>
                <a:cs typeface="Times New Roman" panose="02020603050405020304" pitchFamily="18" charset="0"/>
              </a:rPr>
              <a:t>nākamā gada </a:t>
            </a:r>
            <a:r>
              <a:rPr lang="lv-LV" sz="2800" dirty="0" smtClean="0">
                <a:solidFill>
                  <a:schemeClr val="tx1"/>
                </a:solidFill>
                <a:latin typeface="Times New Roman" panose="02020603050405020304" pitchFamily="18" charset="0"/>
                <a:cs typeface="Times New Roman" panose="02020603050405020304" pitchFamily="18" charset="0"/>
              </a:rPr>
              <a:t>būs noteikts </a:t>
            </a:r>
            <a:r>
              <a:rPr lang="lv-LV" sz="2800" dirty="0">
                <a:solidFill>
                  <a:schemeClr val="tx1"/>
                </a:solidFill>
                <a:latin typeface="Times New Roman" panose="02020603050405020304" pitchFamily="18" charset="0"/>
                <a:cs typeface="Times New Roman" panose="02020603050405020304" pitchFamily="18" charset="0"/>
              </a:rPr>
              <a:t>minimālais pārskata mēneša obligāto iemaksu </a:t>
            </a:r>
            <a:r>
              <a:rPr lang="lv-LV" sz="2800" dirty="0" smtClean="0">
                <a:solidFill>
                  <a:schemeClr val="tx1"/>
                </a:solidFill>
                <a:latin typeface="Times New Roman" panose="02020603050405020304" pitchFamily="18" charset="0"/>
                <a:cs typeface="Times New Roman" panose="02020603050405020304" pitchFamily="18" charset="0"/>
              </a:rPr>
              <a:t>objekts, no kura būs jāveic iemaksas arī tad, ja konkrētā darba ņēmēja atalgojums būs zemāks par minimālo objektu. </a:t>
            </a:r>
          </a:p>
          <a:p>
            <a:pPr algn="just"/>
            <a:r>
              <a:rPr lang="lv-LV" sz="2800" dirty="0" smtClean="0">
                <a:solidFill>
                  <a:schemeClr val="tx1"/>
                </a:solidFill>
                <a:latin typeface="Times New Roman" panose="02020603050405020304" pitchFamily="18" charset="0"/>
                <a:cs typeface="Times New Roman" panose="02020603050405020304" pitchFamily="18" charset="0"/>
              </a:rPr>
              <a:t>Viens no likumā noteitajiem izņēmumiem ir personas </a:t>
            </a:r>
            <a:r>
              <a:rPr lang="lv-LV" sz="2800" dirty="0">
                <a:solidFill>
                  <a:schemeClr val="tx1"/>
                </a:solidFill>
                <a:latin typeface="Times New Roman" panose="02020603050405020304" pitchFamily="18" charset="0"/>
                <a:cs typeface="Times New Roman" panose="02020603050405020304" pitchFamily="18" charset="0"/>
              </a:rPr>
              <a:t>ar I un II grupas </a:t>
            </a:r>
            <a:r>
              <a:rPr lang="lv-LV" sz="2800" dirty="0" smtClean="0">
                <a:solidFill>
                  <a:schemeClr val="tx1"/>
                </a:solidFill>
                <a:latin typeface="Times New Roman" panose="02020603050405020304" pitchFamily="18" charset="0"/>
                <a:cs typeface="Times New Roman" panose="02020603050405020304" pitchFamily="18" charset="0"/>
              </a:rPr>
              <a:t>invaliditāti. </a:t>
            </a:r>
          </a:p>
          <a:p>
            <a:pPr algn="just"/>
            <a:r>
              <a:rPr lang="lv-LV" sz="2800" dirty="0" smtClean="0">
                <a:solidFill>
                  <a:schemeClr val="tx1"/>
                </a:solidFill>
                <a:latin typeface="Times New Roman" panose="02020603050405020304" pitchFamily="18" charset="0"/>
                <a:cs typeface="Times New Roman" panose="02020603050405020304" pitchFamily="18" charset="0"/>
              </a:rPr>
              <a:t>Savukārt par personām </a:t>
            </a:r>
            <a:r>
              <a:rPr lang="lv-LV" sz="2800" dirty="0">
                <a:solidFill>
                  <a:schemeClr val="tx1"/>
                </a:solidFill>
                <a:latin typeface="Times New Roman" panose="02020603050405020304" pitchFamily="18" charset="0"/>
                <a:cs typeface="Times New Roman" panose="02020603050405020304" pitchFamily="18" charset="0"/>
              </a:rPr>
              <a:t>ar </a:t>
            </a:r>
            <a:r>
              <a:rPr lang="lv-LV" sz="2800" dirty="0" smtClean="0">
                <a:solidFill>
                  <a:schemeClr val="tx1"/>
                </a:solidFill>
                <a:latin typeface="Times New Roman" panose="02020603050405020304" pitchFamily="18" charset="0"/>
                <a:cs typeface="Times New Roman" panose="02020603050405020304" pitchFamily="18" charset="0"/>
              </a:rPr>
              <a:t>III </a:t>
            </a:r>
            <a:r>
              <a:rPr lang="lv-LV" sz="2800" dirty="0">
                <a:solidFill>
                  <a:schemeClr val="tx1"/>
                </a:solidFill>
                <a:latin typeface="Times New Roman" panose="02020603050405020304" pitchFamily="18" charset="0"/>
                <a:cs typeface="Times New Roman" panose="02020603050405020304" pitchFamily="18" charset="0"/>
              </a:rPr>
              <a:t>grupas </a:t>
            </a:r>
            <a:r>
              <a:rPr lang="lv-LV" sz="2800" dirty="0" smtClean="0">
                <a:solidFill>
                  <a:schemeClr val="tx1"/>
                </a:solidFill>
                <a:latin typeface="Times New Roman" panose="02020603050405020304" pitchFamily="18" charset="0"/>
                <a:cs typeface="Times New Roman" panose="02020603050405020304" pitchFamily="18" charset="0"/>
              </a:rPr>
              <a:t>invaliditāti </a:t>
            </a:r>
            <a:r>
              <a:rPr lang="lv-LV" sz="2800" dirty="0">
                <a:solidFill>
                  <a:schemeClr val="tx1"/>
                </a:solidFill>
                <a:latin typeface="Times New Roman" panose="02020603050405020304" pitchFamily="18" charset="0"/>
                <a:cs typeface="Times New Roman" panose="02020603050405020304" pitchFamily="18" charset="0"/>
              </a:rPr>
              <a:t>darba devējam būs jāveic iemaksas </a:t>
            </a:r>
            <a:r>
              <a:rPr lang="lv-LV" sz="2800" dirty="0" smtClean="0">
                <a:solidFill>
                  <a:schemeClr val="tx1"/>
                </a:solidFill>
                <a:latin typeface="Times New Roman" panose="02020603050405020304" pitchFamily="18" charset="0"/>
                <a:cs typeface="Times New Roman" panose="02020603050405020304" pitchFamily="18" charset="0"/>
              </a:rPr>
              <a:t>no pilna objekta arī </a:t>
            </a:r>
            <a:r>
              <a:rPr lang="lv-LV" sz="2800" dirty="0">
                <a:solidFill>
                  <a:schemeClr val="tx1"/>
                </a:solidFill>
                <a:latin typeface="Times New Roman" panose="02020603050405020304" pitchFamily="18" charset="0"/>
                <a:cs typeface="Times New Roman" panose="02020603050405020304" pitchFamily="18" charset="0"/>
              </a:rPr>
              <a:t>tad, ja </a:t>
            </a:r>
            <a:r>
              <a:rPr lang="lv-LV" sz="2800" dirty="0" smtClean="0">
                <a:solidFill>
                  <a:schemeClr val="tx1"/>
                </a:solidFill>
                <a:latin typeface="Times New Roman" panose="02020603050405020304" pitchFamily="18" charset="0"/>
                <a:cs typeface="Times New Roman" panose="02020603050405020304" pitchFamily="18" charset="0"/>
              </a:rPr>
              <a:t>persona strādās uz nepilnu laiku un tās atalgojums </a:t>
            </a:r>
            <a:r>
              <a:rPr lang="lv-LV" sz="2800" dirty="0">
                <a:solidFill>
                  <a:schemeClr val="tx1"/>
                </a:solidFill>
                <a:latin typeface="Times New Roman" panose="02020603050405020304" pitchFamily="18" charset="0"/>
                <a:cs typeface="Times New Roman" panose="02020603050405020304" pitchFamily="18" charset="0"/>
              </a:rPr>
              <a:t>būs zemāks par minimālo objektu. </a:t>
            </a:r>
            <a:endParaRPr lang="lv-LV" sz="2800" dirty="0" smtClean="0">
              <a:solidFill>
                <a:schemeClr val="tx1"/>
              </a:solidFill>
              <a:latin typeface="Times New Roman" panose="02020603050405020304" pitchFamily="18" charset="0"/>
              <a:cs typeface="Times New Roman" panose="02020603050405020304" pitchFamily="18" charset="0"/>
            </a:endParaRPr>
          </a:p>
          <a:p>
            <a:pPr algn="just"/>
            <a:r>
              <a:rPr lang="lv-LV" sz="2800" dirty="0" smtClean="0">
                <a:solidFill>
                  <a:schemeClr val="tx1"/>
                </a:solidFill>
                <a:latin typeface="Times New Roman" panose="02020603050405020304" pitchFamily="18" charset="0"/>
                <a:cs typeface="Times New Roman" panose="02020603050405020304" pitchFamily="18" charset="0"/>
              </a:rPr>
              <a:t>LDDK ieskatā ar šādu regulējumu </a:t>
            </a:r>
            <a:r>
              <a:rPr lang="en-US" sz="2800" dirty="0" err="1" smtClean="0">
                <a:solidFill>
                  <a:schemeClr val="tx1"/>
                </a:solidFill>
                <a:latin typeface="Times New Roman" panose="02020603050405020304" pitchFamily="18" charset="0"/>
                <a:cs typeface="Times New Roman" panose="02020603050405020304" pitchFamily="18" charset="0"/>
              </a:rPr>
              <a:t>var</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tikt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būtiski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kavēta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personu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nodarbinātība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kas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negatīvi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ietekmētu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šīs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smtClean="0">
                <a:solidFill>
                  <a:schemeClr val="tx1"/>
                </a:solidFill>
                <a:latin typeface="Times New Roman" panose="02020603050405020304" pitchFamily="18" charset="0"/>
                <a:cs typeface="Times New Roman" panose="02020603050405020304" pitchFamily="18" charset="0"/>
              </a:rPr>
              <a:t>personas</a:t>
            </a:r>
            <a:r>
              <a:rPr lang="lv-LV" sz="2800" dirty="0" smtClean="0">
                <a:solidFill>
                  <a:schemeClr val="tx1"/>
                </a:solidFill>
                <a:latin typeface="Times New Roman" panose="02020603050405020304" pitchFamily="18" charset="0"/>
                <a:cs typeface="Times New Roman" panose="02020603050405020304" pitchFamily="18" charset="0"/>
              </a:rPr>
              <a:t> un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viņu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ģimenes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locekļus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Turklāt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tas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būtu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pretrunā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ar</a:t>
            </a:r>
            <a:r>
              <a:rPr lang="en-US" sz="2800" dirty="0">
                <a:solidFill>
                  <a:schemeClr val="tx1"/>
                </a:solidFill>
                <a:latin typeface="Times New Roman" panose="02020603050405020304" pitchFamily="18" charset="0"/>
                <a:cs typeface="Times New Roman" panose="02020603050405020304" pitchFamily="18" charset="0"/>
              </a:rPr>
              <a:t> </a:t>
            </a:r>
            <a:r>
              <a:rPr lang="lv-LV" sz="2800" dirty="0" smtClean="0">
                <a:solidFill>
                  <a:schemeClr val="tx1"/>
                </a:solidFill>
                <a:latin typeface="Times New Roman" panose="02020603050405020304" pitchFamily="18" charset="0"/>
                <a:cs typeface="Times New Roman" panose="02020603050405020304" pitchFamily="18" charset="0"/>
              </a:rPr>
              <a:t>iepriekš minētajiem </a:t>
            </a:r>
            <a:r>
              <a:rPr lang="en-US" sz="2800" dirty="0" err="1" smtClean="0">
                <a:solidFill>
                  <a:schemeClr val="tx1"/>
                </a:solidFill>
                <a:latin typeface="Times New Roman" panose="02020603050405020304" pitchFamily="18" charset="0"/>
                <a:cs typeface="Times New Roman" panose="02020603050405020304" pitchFamily="18" charset="0"/>
              </a:rPr>
              <a:t>Nacionālā</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attīstības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plāna</a:t>
            </a:r>
            <a:r>
              <a:rPr lang="en-US" sz="2800" dirty="0">
                <a:solidFill>
                  <a:schemeClr val="tx1"/>
                </a:solidFill>
                <a:latin typeface="Times New Roman" panose="02020603050405020304" pitchFamily="18" charset="0"/>
                <a:cs typeface="Times New Roman" panose="02020603050405020304" pitchFamily="18" charset="0"/>
              </a:rPr>
              <a:t> 2014 - 2020.gadam </a:t>
            </a:r>
            <a:r>
              <a:rPr lang="en-US" sz="2800" dirty="0" smtClean="0">
                <a:solidFill>
                  <a:schemeClr val="tx1"/>
                </a:solidFill>
                <a:latin typeface="Times New Roman" panose="02020603050405020304" pitchFamily="18" charset="0"/>
                <a:cs typeface="Times New Roman" panose="02020603050405020304" pitchFamily="18" charset="0"/>
              </a:rPr>
              <a:t>234.punkt</a:t>
            </a:r>
            <a:r>
              <a:rPr lang="lv-LV" sz="2800" dirty="0" smtClean="0">
                <a:solidFill>
                  <a:schemeClr val="tx1"/>
                </a:solidFill>
                <a:latin typeface="Times New Roman" panose="02020603050405020304" pitchFamily="18" charset="0"/>
                <a:cs typeface="Times New Roman" panose="02020603050405020304" pitchFamily="18" charset="0"/>
              </a:rPr>
              <a:t>a</a:t>
            </a:r>
            <a:r>
              <a:rPr lang="en-US" sz="2800" dirty="0" smtClean="0">
                <a:solidFill>
                  <a:schemeClr val="tx1"/>
                </a:solidFill>
                <a:latin typeface="Times New Roman" panose="02020603050405020304" pitchFamily="18" charset="0"/>
                <a:cs typeface="Times New Roman" panose="02020603050405020304" pitchFamily="18" charset="0"/>
              </a:rPr>
              <a:t> no</a:t>
            </a:r>
            <a:r>
              <a:rPr lang="lv-LV" sz="2800" dirty="0" smtClean="0">
                <a:solidFill>
                  <a:schemeClr val="tx1"/>
                </a:solidFill>
                <a:latin typeface="Times New Roman" panose="02020603050405020304" pitchFamily="18" charset="0"/>
                <a:cs typeface="Times New Roman" panose="02020603050405020304" pitchFamily="18" charset="0"/>
              </a:rPr>
              <a:t>sacījumiem. </a:t>
            </a:r>
            <a:endParaRPr lang="lv-LV" sz="2800" b="1" dirty="0"/>
          </a:p>
        </p:txBody>
      </p:sp>
    </p:spTree>
    <p:extLst>
      <p:ext uri="{BB962C8B-B14F-4D97-AF65-F5344CB8AC3E}">
        <p14:creationId xmlns:p14="http://schemas.microsoft.com/office/powerpoint/2010/main" val="31266327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847724"/>
          </a:xfrm>
        </p:spPr>
        <p:txBody>
          <a:bodyPr>
            <a:normAutofit/>
          </a:bodyPr>
          <a:lstStyle/>
          <a:p>
            <a:r>
              <a:rPr lang="lv-LV" sz="3200" dirty="0" smtClean="0">
                <a:latin typeface="Times New Roman" panose="02020603050405020304" pitchFamily="18" charset="0"/>
                <a:cs typeface="Times New Roman" panose="02020603050405020304" pitchFamily="18" charset="0"/>
              </a:rPr>
              <a:t>Priekšlikumi</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34042" y="1495424"/>
            <a:ext cx="10272044" cy="4597727"/>
          </a:xfrm>
        </p:spPr>
        <p:txBody>
          <a:bodyPr>
            <a:normAutofit fontScale="85000" lnSpcReduction="20000"/>
          </a:bodyPr>
          <a:lstStyle/>
          <a:p>
            <a:pPr marL="514350" lvl="0" indent="-514350" algn="just">
              <a:spcBef>
                <a:spcPts val="1800"/>
              </a:spcBef>
              <a:buFont typeface="+mj-lt"/>
              <a:buAutoNum type="arabicPeriod"/>
            </a:pPr>
            <a:r>
              <a:rPr lang="lv-LV" dirty="0" smtClean="0">
                <a:solidFill>
                  <a:schemeClr val="tx1"/>
                </a:solidFill>
                <a:latin typeface="Times New Roman" panose="02020603050405020304" pitchFamily="18" charset="0"/>
                <a:cs typeface="Times New Roman" panose="02020603050405020304" pitchFamily="18" charset="0"/>
              </a:rPr>
              <a:t>Atcelt Darba </a:t>
            </a:r>
            <a:r>
              <a:rPr lang="lv-LV" dirty="0">
                <a:solidFill>
                  <a:schemeClr val="tx1"/>
                </a:solidFill>
                <a:latin typeface="Times New Roman" panose="02020603050405020304" pitchFamily="18" charset="0"/>
                <a:cs typeface="Times New Roman" panose="02020603050405020304" pitchFamily="18" charset="0"/>
              </a:rPr>
              <a:t>likuma 109.panta 2.daļā </a:t>
            </a:r>
            <a:r>
              <a:rPr lang="lv-LV" dirty="0" smtClean="0">
                <a:solidFill>
                  <a:schemeClr val="tx1"/>
                </a:solidFill>
                <a:latin typeface="Times New Roman" panose="02020603050405020304" pitchFamily="18" charset="0"/>
                <a:cs typeface="Times New Roman" panose="02020603050405020304" pitchFamily="18" charset="0"/>
              </a:rPr>
              <a:t>noteikto aizliegumu </a:t>
            </a:r>
            <a:r>
              <a:rPr lang="lv-LV" dirty="0">
                <a:solidFill>
                  <a:schemeClr val="tx1"/>
                </a:solidFill>
                <a:latin typeface="Times New Roman" panose="02020603050405020304" pitchFamily="18" charset="0"/>
                <a:cs typeface="Times New Roman" panose="02020603050405020304" pitchFamily="18" charset="0"/>
              </a:rPr>
              <a:t>darba devējam uzteikt darba līgumu ar darbinieku</a:t>
            </a:r>
            <a:r>
              <a:rPr lang="lv-LV" dirty="0" smtClean="0">
                <a:solidFill>
                  <a:schemeClr val="tx1"/>
                </a:solidFill>
                <a:latin typeface="Times New Roman" panose="02020603050405020304" pitchFamily="18" charset="0"/>
                <a:cs typeface="Times New Roman" panose="02020603050405020304" pitchFamily="18" charset="0"/>
              </a:rPr>
              <a:t>, saglabājot vai pastiprinot 108.pantā invalīdiem noteiktās priekšrocības </a:t>
            </a:r>
            <a:r>
              <a:rPr lang="lv-LV" dirty="0">
                <a:solidFill>
                  <a:schemeClr val="tx1"/>
                </a:solidFill>
                <a:latin typeface="Times New Roman" panose="02020603050405020304" pitchFamily="18" charset="0"/>
                <a:cs typeface="Times New Roman" panose="02020603050405020304" pitchFamily="18" charset="0"/>
              </a:rPr>
              <a:t>turpināt darba attiecības darbinieku skaita samazināšanas gadījumā</a:t>
            </a:r>
            <a:r>
              <a:rPr lang="lv-LV" dirty="0" smtClean="0">
                <a:solidFill>
                  <a:schemeClr val="tx1"/>
                </a:solidFill>
                <a:latin typeface="Times New Roman" panose="02020603050405020304" pitchFamily="18" charset="0"/>
                <a:cs typeface="Times New Roman" panose="02020603050405020304" pitchFamily="18" charset="0"/>
              </a:rPr>
              <a:t>. </a:t>
            </a:r>
          </a:p>
          <a:p>
            <a:pPr marL="514350" lvl="0" indent="-514350" algn="just">
              <a:spcBef>
                <a:spcPts val="1800"/>
              </a:spcBef>
              <a:buFont typeface="+mj-lt"/>
              <a:buAutoNum type="arabicPeriod"/>
            </a:pPr>
            <a:r>
              <a:rPr lang="lv-LV" dirty="0" smtClean="0">
                <a:solidFill>
                  <a:schemeClr val="tx1"/>
                </a:solidFill>
                <a:latin typeface="Times New Roman" panose="02020603050405020304" pitchFamily="18" charset="0"/>
                <a:cs typeface="Times New Roman" panose="02020603050405020304" pitchFamily="18" charset="0"/>
              </a:rPr>
              <a:t>Attiecībā uz personām ar invaliditāti likuma «</a:t>
            </a:r>
            <a:r>
              <a:rPr lang="fr-FR" dirty="0" smtClean="0">
                <a:solidFill>
                  <a:schemeClr val="tx1"/>
                </a:solidFill>
                <a:latin typeface="Times New Roman" panose="02020603050405020304" pitchFamily="18" charset="0"/>
                <a:cs typeface="Times New Roman" panose="02020603050405020304" pitchFamily="18" charset="0"/>
              </a:rPr>
              <a:t>Par </a:t>
            </a:r>
            <a:r>
              <a:rPr lang="fr-FR" dirty="0" err="1">
                <a:solidFill>
                  <a:schemeClr val="tx1"/>
                </a:solidFill>
                <a:latin typeface="Times New Roman" panose="02020603050405020304" pitchFamily="18" charset="0"/>
                <a:cs typeface="Times New Roman" panose="02020603050405020304" pitchFamily="18" charset="0"/>
              </a:rPr>
              <a:t>maternitātes</a:t>
            </a:r>
            <a:r>
              <a:rPr lang="fr-FR" dirty="0">
                <a:solidFill>
                  <a:schemeClr val="tx1"/>
                </a:solidFill>
                <a:latin typeface="Times New Roman" panose="02020603050405020304" pitchFamily="18" charset="0"/>
                <a:cs typeface="Times New Roman" panose="02020603050405020304" pitchFamily="18" charset="0"/>
              </a:rPr>
              <a:t> un </a:t>
            </a:r>
            <a:r>
              <a:rPr lang="fr-FR" dirty="0" err="1">
                <a:solidFill>
                  <a:schemeClr val="tx1"/>
                </a:solidFill>
                <a:latin typeface="Times New Roman" panose="02020603050405020304" pitchFamily="18" charset="0"/>
                <a:cs typeface="Times New Roman" panose="02020603050405020304" pitchFamily="18" charset="0"/>
              </a:rPr>
              <a:t>slimības</a:t>
            </a:r>
            <a:r>
              <a:rPr lang="fr-FR" dirty="0">
                <a:solidFill>
                  <a:schemeClr val="tx1"/>
                </a:solidFill>
                <a:latin typeface="Times New Roman" panose="02020603050405020304" pitchFamily="18" charset="0"/>
                <a:cs typeface="Times New Roman" panose="02020603050405020304" pitchFamily="18" charset="0"/>
              </a:rPr>
              <a:t> </a:t>
            </a:r>
            <a:r>
              <a:rPr lang="fr-FR" dirty="0" err="1" smtClean="0">
                <a:solidFill>
                  <a:schemeClr val="tx1"/>
                </a:solidFill>
                <a:latin typeface="Times New Roman" panose="02020603050405020304" pitchFamily="18" charset="0"/>
                <a:cs typeface="Times New Roman" panose="02020603050405020304" pitchFamily="18" charset="0"/>
              </a:rPr>
              <a:t>apdrošināšanu</a:t>
            </a:r>
            <a:r>
              <a:rPr lang="lv-LV" dirty="0" smtClean="0">
                <a:solidFill>
                  <a:schemeClr val="tx1"/>
                </a:solidFill>
                <a:latin typeface="Times New Roman" panose="02020603050405020304" pitchFamily="18" charset="0"/>
                <a:cs typeface="Times New Roman" panose="02020603050405020304" pitchFamily="18" charset="0"/>
              </a:rPr>
              <a:t>»</a:t>
            </a:r>
            <a:r>
              <a:rPr lang="lv-LV"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36.pant</a:t>
            </a:r>
            <a:r>
              <a:rPr lang="lv-LV" dirty="0" smtClean="0">
                <a:solidFill>
                  <a:schemeClr val="tx1"/>
                </a:solidFill>
                <a:latin typeface="Times New Roman" panose="02020603050405020304" pitchFamily="18" charset="0"/>
                <a:cs typeface="Times New Roman" panose="02020603050405020304" pitchFamily="18" charset="0"/>
              </a:rPr>
              <a:t>ā noteikto</a:t>
            </a:r>
            <a:r>
              <a:rPr lang="en-US" dirty="0" smtClean="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d</a:t>
            </a:r>
            <a:r>
              <a:rPr lang="en-US" dirty="0" err="1" smtClean="0">
                <a:solidFill>
                  <a:schemeClr val="tx1"/>
                </a:solidFill>
                <a:latin typeface="Times New Roman" panose="02020603050405020304" pitchFamily="18" charset="0"/>
                <a:cs typeface="Times New Roman" panose="02020603050405020304" pitchFamily="18" charset="0"/>
              </a:rPr>
              <a:t>arba</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devēja</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pienākum</a:t>
            </a:r>
            <a:r>
              <a:rPr lang="lv-LV" dirty="0" smtClean="0">
                <a:solidFill>
                  <a:schemeClr val="tx1"/>
                </a:solidFill>
                <a:latin typeface="Times New Roman" panose="02020603050405020304" pitchFamily="18" charset="0"/>
                <a:cs typeface="Times New Roman" panose="02020603050405020304" pitchFamily="18" charset="0"/>
              </a:rPr>
              <a:t>u </a:t>
            </a:r>
            <a:r>
              <a:rPr lang="en-US" dirty="0" err="1" smtClean="0">
                <a:solidFill>
                  <a:schemeClr val="tx1"/>
                </a:solidFill>
                <a:latin typeface="Times New Roman" panose="02020603050405020304" pitchFamily="18" charset="0"/>
                <a:cs typeface="Times New Roman" panose="02020603050405020304" pitchFamily="18" charset="0"/>
              </a:rPr>
              <a:t>izmaksāt</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no </a:t>
            </a:r>
            <a:r>
              <a:rPr lang="en-US" dirty="0" err="1">
                <a:solidFill>
                  <a:schemeClr val="tx1"/>
                </a:solidFill>
                <a:latin typeface="Times New Roman" panose="02020603050405020304" pitchFamily="18" charset="0"/>
                <a:cs typeface="Times New Roman" panose="02020603050405020304" pitchFamily="18" charset="0"/>
              </a:rPr>
              <a:t>saviem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līdzekļiem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slimības</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naudu</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par </a:t>
            </a:r>
            <a:r>
              <a:rPr lang="en-US" dirty="0" err="1">
                <a:solidFill>
                  <a:schemeClr val="tx1"/>
                </a:solidFill>
                <a:latin typeface="Times New Roman" panose="02020603050405020304" pitchFamily="18" charset="0"/>
                <a:cs typeface="Times New Roman" panose="02020603050405020304" pitchFamily="18" charset="0"/>
              </a:rPr>
              <a:t>darbnespējas</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dienām</a:t>
            </a:r>
            <a:r>
              <a:rPr lang="lv-LV" dirty="0" smtClean="0">
                <a:solidFill>
                  <a:schemeClr val="tx1"/>
                </a:solidFill>
                <a:latin typeface="Times New Roman" panose="02020603050405020304" pitchFamily="18" charset="0"/>
                <a:cs typeface="Times New Roman" panose="02020603050405020304" pitchFamily="18" charset="0"/>
              </a:rPr>
              <a:t> - aizstāt ar slimības pabalstu līdzīgi, kā tas ir gadījumos, kad darbinieks kopj slimu bērnu</a:t>
            </a:r>
            <a:r>
              <a:rPr lang="en-US" dirty="0" smtClean="0">
                <a:solidFill>
                  <a:schemeClr val="tx1"/>
                </a:solidFill>
                <a:latin typeface="Times New Roman" panose="02020603050405020304" pitchFamily="18" charset="0"/>
                <a:cs typeface="Times New Roman" panose="02020603050405020304" pitchFamily="18" charset="0"/>
              </a:rPr>
              <a:t>. </a:t>
            </a:r>
            <a:endParaRPr lang="lv-LV" dirty="0" smtClean="0">
              <a:solidFill>
                <a:schemeClr val="tx1"/>
              </a:solidFill>
              <a:latin typeface="Times New Roman" panose="02020603050405020304" pitchFamily="18" charset="0"/>
              <a:cs typeface="Times New Roman" panose="02020603050405020304" pitchFamily="18" charset="0"/>
            </a:endParaRPr>
          </a:p>
          <a:p>
            <a:pPr marL="514350" lvl="0" indent="-514350" algn="just">
              <a:spcBef>
                <a:spcPts val="1800"/>
              </a:spcBef>
              <a:buFont typeface="+mj-lt"/>
              <a:buAutoNum type="arabicPeriod"/>
            </a:pPr>
            <a:r>
              <a:rPr lang="lv-LV" dirty="0">
                <a:solidFill>
                  <a:schemeClr val="tx1"/>
                </a:solidFill>
                <a:latin typeface="Times New Roman" panose="02020603050405020304" pitchFamily="18" charset="0"/>
                <a:cs typeface="Times New Roman" panose="02020603050405020304" pitchFamily="18" charset="0"/>
              </a:rPr>
              <a:t>L</a:t>
            </a:r>
            <a:r>
              <a:rPr lang="lv-LV" dirty="0" smtClean="0">
                <a:solidFill>
                  <a:schemeClr val="tx1"/>
                </a:solidFill>
                <a:latin typeface="Times New Roman" panose="02020603050405020304" pitchFamily="18" charset="0"/>
                <a:cs typeface="Times New Roman" panose="02020603050405020304" pitchFamily="18" charset="0"/>
              </a:rPr>
              <a:t>ikuma «Par </a:t>
            </a:r>
            <a:r>
              <a:rPr lang="lv-LV" dirty="0">
                <a:solidFill>
                  <a:schemeClr val="tx1"/>
                </a:solidFill>
                <a:latin typeface="Times New Roman" panose="02020603050405020304" pitchFamily="18" charset="0"/>
                <a:cs typeface="Times New Roman" panose="02020603050405020304" pitchFamily="18" charset="0"/>
              </a:rPr>
              <a:t>valsts sociālo </a:t>
            </a:r>
            <a:r>
              <a:rPr lang="lv-LV" dirty="0" smtClean="0">
                <a:solidFill>
                  <a:schemeClr val="tx1"/>
                </a:solidFill>
                <a:latin typeface="Times New Roman" panose="02020603050405020304" pitchFamily="18" charset="0"/>
                <a:cs typeface="Times New Roman" panose="02020603050405020304" pitchFamily="18" charset="0"/>
              </a:rPr>
              <a:t>apdrošināšanu»</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20.</a:t>
            </a:r>
            <a:r>
              <a:rPr lang="lv-LV" baseline="30000" dirty="0" smtClean="0">
                <a:solidFill>
                  <a:schemeClr val="tx1"/>
                </a:solidFill>
                <a:latin typeface="Times New Roman" panose="02020603050405020304" pitchFamily="18" charset="0"/>
                <a:cs typeface="Times New Roman" panose="02020603050405020304" pitchFamily="18" charset="0"/>
              </a:rPr>
              <a:t>3</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panta 10.daļas 4.punktu papildināt </a:t>
            </a:r>
            <a:r>
              <a:rPr lang="en-US" dirty="0" err="1" smtClean="0">
                <a:solidFill>
                  <a:schemeClr val="tx1"/>
                </a:solidFill>
                <a:latin typeface="Times New Roman" panose="02020603050405020304" pitchFamily="18" charset="0"/>
                <a:cs typeface="Times New Roman" panose="02020603050405020304" pitchFamily="18" charset="0"/>
              </a:rPr>
              <a:t>ar</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personām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kurām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noteikta</a:t>
            </a:r>
            <a:r>
              <a:rPr lang="en-US" dirty="0">
                <a:solidFill>
                  <a:schemeClr val="tx1"/>
                </a:solidFill>
                <a:latin typeface="Times New Roman" panose="02020603050405020304" pitchFamily="18" charset="0"/>
                <a:cs typeface="Times New Roman" panose="02020603050405020304" pitchFamily="18" charset="0"/>
              </a:rPr>
              <a:t> III </a:t>
            </a:r>
            <a:r>
              <a:rPr lang="en-US" dirty="0" err="1">
                <a:solidFill>
                  <a:schemeClr val="tx1"/>
                </a:solidFill>
                <a:latin typeface="Times New Roman" panose="02020603050405020304" pitchFamily="18" charset="0"/>
                <a:cs typeface="Times New Roman" panose="02020603050405020304" pitchFamily="18" charset="0"/>
              </a:rPr>
              <a:t>grupas</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invaliditāte</a:t>
            </a:r>
            <a:r>
              <a:rPr lang="lv-LV" dirty="0" smtClean="0">
                <a:solidFill>
                  <a:schemeClr val="tx1"/>
                </a:solidFill>
                <a:latin typeface="Times New Roman" panose="02020603050405020304" pitchFamily="18" charset="0"/>
                <a:cs typeface="Times New Roman" panose="02020603050405020304" pitchFamily="18" charset="0"/>
              </a:rPr>
              <a:t>. </a:t>
            </a:r>
            <a:endParaRPr lang="lv-LV"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330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16807"/>
            <a:ext cx="10363200" cy="1837345"/>
          </a:xfrm>
        </p:spPr>
        <p:txBody>
          <a:bodyPr>
            <a:normAutofit/>
          </a:bodyPr>
          <a:lstStyle/>
          <a:p>
            <a:r>
              <a:rPr lang="lv-LV" sz="3200" dirty="0" smtClean="0">
                <a:latin typeface="Times New Roman" panose="02020603050405020304" pitchFamily="18" charset="0"/>
                <a:cs typeface="Times New Roman" panose="02020603050405020304" pitchFamily="18" charset="0"/>
              </a:rPr>
              <a:t>Paldies par uzmanību!</a:t>
            </a:r>
            <a:br>
              <a:rPr lang="lv-LV" sz="3200" dirty="0" smtClean="0">
                <a:latin typeface="Times New Roman" panose="02020603050405020304" pitchFamily="18" charset="0"/>
                <a:cs typeface="Times New Roman" panose="02020603050405020304" pitchFamily="18" charset="0"/>
              </a:rPr>
            </a:b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40039" y="4067799"/>
            <a:ext cx="10272044" cy="1085316"/>
          </a:xfrm>
        </p:spPr>
        <p:txBody>
          <a:bodyPr>
            <a:normAutofit/>
          </a:bodyPr>
          <a:lstStyle/>
          <a:p>
            <a:r>
              <a:rPr lang="lv-LV" sz="2000" dirty="0" smtClean="0">
                <a:solidFill>
                  <a:schemeClr val="bg1"/>
                </a:solidFill>
                <a:latin typeface="Times New Roman" panose="02020603050405020304" pitchFamily="18" charset="0"/>
                <a:cs typeface="Times New Roman" panose="02020603050405020304" pitchFamily="18" charset="0"/>
              </a:rPr>
              <a:t>.</a:t>
            </a:r>
            <a:endParaRPr lang="lv-LV"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126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1209674"/>
          </a:xfrm>
        </p:spPr>
        <p:txBody>
          <a:bodyPr>
            <a:normAutofit/>
          </a:bodyPr>
          <a:lstStyle/>
          <a:p>
            <a:r>
              <a:rPr lang="lv-LV" sz="3600" dirty="0">
                <a:latin typeface="Times New Roman" panose="02020603050405020304" pitchFamily="18" charset="0"/>
                <a:cs typeface="Times New Roman" panose="02020603050405020304" pitchFamily="18" charset="0"/>
              </a:rPr>
              <a:t>Personu ar invaliditāti </a:t>
            </a:r>
            <a:r>
              <a:rPr lang="lv-LV" sz="3600" dirty="0" smtClean="0">
                <a:latin typeface="Times New Roman" panose="02020603050405020304" pitchFamily="18" charset="0"/>
                <a:cs typeface="Times New Roman" panose="02020603050405020304" pitchFamily="18" charset="0"/>
              </a:rPr>
              <a:t>nodarbinātība ir visas sabiedrības interesēs</a:t>
            </a:r>
            <a:endParaRPr lang="lv-LV"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47725" y="1952625"/>
            <a:ext cx="10458361" cy="4267199"/>
          </a:xfrm>
        </p:spPr>
        <p:txBody>
          <a:bodyPr>
            <a:noAutofit/>
          </a:bodyPr>
          <a:lstStyle/>
          <a:p>
            <a:pPr lvl="0" algn="just"/>
            <a:r>
              <a:rPr lang="lv-LV" sz="2400" dirty="0">
                <a:solidFill>
                  <a:schemeClr val="tx1"/>
                </a:solidFill>
                <a:latin typeface="Times New Roman" panose="02020603050405020304" pitchFamily="18" charset="0"/>
                <a:cs typeface="Times New Roman" panose="02020603050405020304" pitchFamily="18" charset="0"/>
              </a:rPr>
              <a:t>Sabiedrība kopumā ir ieinteresēta, lai katrs, kurš var piedalīties ekonomiskajā </a:t>
            </a:r>
            <a:r>
              <a:rPr lang="lv-LV" sz="2400" dirty="0" smtClean="0">
                <a:solidFill>
                  <a:schemeClr val="tx1"/>
                </a:solidFill>
                <a:latin typeface="Times New Roman" panose="02020603050405020304" pitchFamily="18" charset="0"/>
                <a:cs typeface="Times New Roman" panose="02020603050405020304" pitchFamily="18" charset="0"/>
              </a:rPr>
              <a:t>rosībā, </a:t>
            </a:r>
            <a:r>
              <a:rPr lang="lv-LV" sz="2400" dirty="0">
                <a:solidFill>
                  <a:schemeClr val="tx1"/>
                </a:solidFill>
                <a:latin typeface="Times New Roman" panose="02020603050405020304" pitchFamily="18" charset="0"/>
                <a:cs typeface="Times New Roman" panose="02020603050405020304" pitchFamily="18" charset="0"/>
              </a:rPr>
              <a:t>tajā arī piedalās. </a:t>
            </a:r>
            <a:endParaRPr lang="lv-LV" sz="2400" dirty="0" smtClean="0">
              <a:solidFill>
                <a:schemeClr val="tx1"/>
              </a:solidFill>
              <a:latin typeface="Times New Roman" panose="02020603050405020304" pitchFamily="18" charset="0"/>
              <a:cs typeface="Times New Roman" panose="02020603050405020304" pitchFamily="18" charset="0"/>
            </a:endParaRPr>
          </a:p>
          <a:p>
            <a:pPr algn="just"/>
            <a:r>
              <a:rPr lang="lv-LV" sz="2400" dirty="0">
                <a:solidFill>
                  <a:schemeClr val="tx1"/>
                </a:solidFill>
                <a:latin typeface="Times New Roman" panose="02020603050405020304" pitchFamily="18" charset="0"/>
                <a:cs typeface="Times New Roman" panose="02020603050405020304" pitchFamily="18" charset="0"/>
              </a:rPr>
              <a:t>Tas mazina sociālo atstumtību, nevienlīdzību un nabadzību, kā arī veicina kopprodukta pieaugumu</a:t>
            </a:r>
            <a:r>
              <a:rPr lang="lv-LV" sz="2400" dirty="0" smtClean="0">
                <a:solidFill>
                  <a:schemeClr val="tx1"/>
                </a:solidFill>
                <a:latin typeface="Times New Roman" panose="02020603050405020304" pitchFamily="18" charset="0"/>
                <a:cs typeface="Times New Roman" panose="02020603050405020304" pitchFamily="18" charset="0"/>
              </a:rPr>
              <a:t>.</a:t>
            </a:r>
          </a:p>
          <a:p>
            <a:pPr algn="just"/>
            <a:r>
              <a:rPr lang="lv-LV" sz="2400" dirty="0" smtClean="0">
                <a:solidFill>
                  <a:schemeClr val="tx1"/>
                </a:solidFill>
                <a:latin typeface="Times New Roman" panose="02020603050405020304" pitchFamily="18" charset="0"/>
                <a:cs typeface="Times New Roman" panose="02020603050405020304" pitchFamily="18" charset="0"/>
              </a:rPr>
              <a:t>Sabiedrības ieinteresētība ir atspoguļojusise arī </a:t>
            </a:r>
            <a:r>
              <a:rPr lang="en-US" sz="2400" dirty="0" err="1" smtClean="0">
                <a:solidFill>
                  <a:schemeClr val="tx1"/>
                </a:solidFill>
                <a:latin typeface="Times New Roman" panose="02020603050405020304" pitchFamily="18" charset="0"/>
                <a:cs typeface="Times New Roman" panose="02020603050405020304" pitchFamily="18" charset="0"/>
              </a:rPr>
              <a:t>Nacionālā</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attīstības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plāna</a:t>
            </a:r>
            <a:r>
              <a:rPr lang="en-US" sz="2400" dirty="0">
                <a:solidFill>
                  <a:schemeClr val="tx1"/>
                </a:solidFill>
                <a:latin typeface="Times New Roman" panose="02020603050405020304" pitchFamily="18" charset="0"/>
                <a:cs typeface="Times New Roman" panose="02020603050405020304" pitchFamily="18" charset="0"/>
              </a:rPr>
              <a:t> 2014 - 2020.gadam </a:t>
            </a:r>
            <a:r>
              <a:rPr lang="en-US" sz="2400" dirty="0" smtClean="0">
                <a:solidFill>
                  <a:schemeClr val="tx1"/>
                </a:solidFill>
                <a:latin typeface="Times New Roman" panose="02020603050405020304" pitchFamily="18" charset="0"/>
                <a:cs typeface="Times New Roman" panose="02020603050405020304" pitchFamily="18" charset="0"/>
              </a:rPr>
              <a:t>234.punktā</a:t>
            </a:r>
            <a:r>
              <a:rPr lang="lv-LV" sz="2400" dirty="0" smtClean="0">
                <a:solidFill>
                  <a:schemeClr val="tx1"/>
                </a:solidFill>
                <a:latin typeface="Times New Roman" panose="02020603050405020304" pitchFamily="18" charset="0"/>
                <a:cs typeface="Times New Roman" panose="02020603050405020304" pitchFamily="18" charset="0"/>
              </a:rPr>
              <a:t>, kur</a:t>
            </a:r>
            <a:r>
              <a:rPr lang="en-US" sz="2400" dirty="0" smtClean="0">
                <a:solidFill>
                  <a:schemeClr val="tx1"/>
                </a:solidFill>
                <a:latin typeface="Times New Roman" panose="02020603050405020304" pitchFamily="18" charset="0"/>
                <a:cs typeface="Times New Roman" panose="02020603050405020304" pitchFamily="18" charset="0"/>
              </a:rPr>
              <a:t> </a:t>
            </a:r>
            <a:r>
              <a:rPr lang="lv-LV" sz="2400" dirty="0" smtClean="0">
                <a:solidFill>
                  <a:schemeClr val="tx1"/>
                </a:solidFill>
                <a:latin typeface="Times New Roman" panose="02020603050405020304" pitchFamily="18" charset="0"/>
                <a:cs typeface="Times New Roman" panose="02020603050405020304" pitchFamily="18" charset="0"/>
              </a:rPr>
              <a:t>ir </a:t>
            </a:r>
            <a:r>
              <a:rPr lang="en-US" sz="2400" dirty="0" err="1" smtClean="0">
                <a:solidFill>
                  <a:schemeClr val="tx1"/>
                </a:solidFill>
                <a:latin typeface="Times New Roman" panose="02020603050405020304" pitchFamily="18" charset="0"/>
                <a:cs typeface="Times New Roman" panose="02020603050405020304" pitchFamily="18" charset="0"/>
              </a:rPr>
              <a:t>noteikt</a:t>
            </a:r>
            <a:r>
              <a:rPr lang="lv-LV" sz="2400" dirty="0" smtClean="0">
                <a:solidFill>
                  <a:schemeClr val="tx1"/>
                </a:solidFill>
                <a:latin typeface="Times New Roman" panose="02020603050405020304" pitchFamily="18" charset="0"/>
                <a:cs typeface="Times New Roman" panose="02020603050405020304" pitchFamily="18" charset="0"/>
              </a:rPr>
              <a:t>s</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ka</a:t>
            </a:r>
            <a:r>
              <a:rPr lang="en-US" sz="2400"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Latvija</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atraisa</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arī</a:t>
            </a:r>
            <a:r>
              <a:rPr lang="en-US" sz="2400" u="sng" dirty="0">
                <a:solidFill>
                  <a:schemeClr val="tx1"/>
                </a:solidFill>
                <a:latin typeface="Times New Roman" panose="02020603050405020304" pitchFamily="18" charset="0"/>
                <a:cs typeface="Times New Roman" panose="02020603050405020304" pitchFamily="18" charset="0"/>
              </a:rPr>
              <a:t> to </a:t>
            </a:r>
            <a:r>
              <a:rPr lang="en-US" sz="2400" u="sng" dirty="0" err="1">
                <a:solidFill>
                  <a:schemeClr val="tx1"/>
                </a:solidFill>
                <a:latin typeface="Times New Roman" panose="02020603050405020304" pitchFamily="18" charset="0"/>
                <a:cs typeface="Times New Roman" panose="02020603050405020304" pitchFamily="18" charset="0"/>
              </a:rPr>
              <a:t>cilvēku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potenciālu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kuri</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dzīvojuši</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sociālās</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aprūpes</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institūcijās</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piedāvājot</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iespēju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strādāt</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savu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spēju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ietvaros</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īpašu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uzmanību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pievēršot</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cilvēku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ar</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invaliditāti</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vajadzībām</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kā</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vienai</a:t>
            </a:r>
            <a:r>
              <a:rPr lang="en-US" sz="2400" u="sng" dirty="0">
                <a:solidFill>
                  <a:schemeClr val="tx1"/>
                </a:solidFill>
                <a:latin typeface="Times New Roman" panose="02020603050405020304" pitchFamily="18" charset="0"/>
                <a:cs typeface="Times New Roman" panose="02020603050405020304" pitchFamily="18" charset="0"/>
              </a:rPr>
              <a:t> no </a:t>
            </a:r>
            <a:r>
              <a:rPr lang="en-US" sz="2400" u="sng" dirty="0" err="1">
                <a:solidFill>
                  <a:schemeClr val="tx1"/>
                </a:solidFill>
                <a:latin typeface="Times New Roman" panose="02020603050405020304" pitchFamily="18" charset="0"/>
                <a:cs typeface="Times New Roman" panose="02020603050405020304" pitchFamily="18" charset="0"/>
              </a:rPr>
              <a:t>sociāli</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atstumtākajām</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sabiedrības</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grupām</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domājot</a:t>
            </a:r>
            <a:r>
              <a:rPr lang="en-US" sz="2400" u="sng" dirty="0">
                <a:solidFill>
                  <a:schemeClr val="tx1"/>
                </a:solidFill>
                <a:latin typeface="Times New Roman" panose="02020603050405020304" pitchFamily="18" charset="0"/>
                <a:cs typeface="Times New Roman" panose="02020603050405020304" pitchFamily="18" charset="0"/>
              </a:rPr>
              <a:t> par to </a:t>
            </a:r>
            <a:r>
              <a:rPr lang="en-US" sz="2400" u="sng" dirty="0" err="1">
                <a:solidFill>
                  <a:schemeClr val="tx1"/>
                </a:solidFill>
                <a:latin typeface="Times New Roman" panose="02020603050405020304" pitchFamily="18" charset="0"/>
                <a:cs typeface="Times New Roman" panose="02020603050405020304" pitchFamily="18" charset="0"/>
              </a:rPr>
              <a:t>ciešāku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integrāciju</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sabiedrībā</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kopumā</a:t>
            </a:r>
            <a:r>
              <a:rPr lang="en-US" sz="2400" u="sng" dirty="0">
                <a:solidFill>
                  <a:schemeClr val="tx1"/>
                </a:solidFill>
                <a:latin typeface="Times New Roman" panose="02020603050405020304" pitchFamily="18" charset="0"/>
                <a:cs typeface="Times New Roman" panose="02020603050405020304" pitchFamily="18" charset="0"/>
              </a:rPr>
              <a:t> un </a:t>
            </a:r>
            <a:r>
              <a:rPr lang="en-US" sz="2400" u="sng" dirty="0" err="1">
                <a:solidFill>
                  <a:schemeClr val="tx1"/>
                </a:solidFill>
                <a:latin typeface="Times New Roman" panose="02020603050405020304" pitchFamily="18" charset="0"/>
                <a:cs typeface="Times New Roman" panose="02020603050405020304" pitchFamily="18" charset="0"/>
              </a:rPr>
              <a:t>īpaši</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a:solidFill>
                  <a:schemeClr val="tx1"/>
                </a:solidFill>
                <a:latin typeface="Times New Roman" panose="02020603050405020304" pitchFamily="18" charset="0"/>
                <a:cs typeface="Times New Roman" panose="02020603050405020304" pitchFamily="18" charset="0"/>
              </a:rPr>
              <a:t>darba</a:t>
            </a:r>
            <a:r>
              <a:rPr lang="en-US" sz="2400" u="sng" dirty="0">
                <a:solidFill>
                  <a:schemeClr val="tx1"/>
                </a:solidFill>
                <a:latin typeface="Times New Roman" panose="02020603050405020304" pitchFamily="18" charset="0"/>
                <a:cs typeface="Times New Roman" panose="02020603050405020304" pitchFamily="18" charset="0"/>
              </a:rPr>
              <a:t> </a:t>
            </a:r>
            <a:r>
              <a:rPr lang="en-US" sz="2400" u="sng" dirty="0" err="1" smtClean="0">
                <a:solidFill>
                  <a:schemeClr val="tx1"/>
                </a:solidFill>
                <a:latin typeface="Times New Roman" panose="02020603050405020304" pitchFamily="18" charset="0"/>
                <a:cs typeface="Times New Roman" panose="02020603050405020304" pitchFamily="18" charset="0"/>
              </a:rPr>
              <a:t>tirgū</a:t>
            </a:r>
            <a:r>
              <a:rPr lang="lv-LV" sz="2400" u="sng" dirty="0" smtClean="0">
                <a:solidFill>
                  <a:schemeClr val="tx1"/>
                </a:solidFill>
                <a:latin typeface="Times New Roman" panose="02020603050405020304" pitchFamily="18" charset="0"/>
                <a:cs typeface="Times New Roman" panose="02020603050405020304" pitchFamily="18" charset="0"/>
              </a:rPr>
              <a:t>. </a:t>
            </a:r>
            <a:endParaRPr lang="lv-LV" sz="2400" dirty="0"/>
          </a:p>
          <a:p>
            <a:pPr lvl="0"/>
            <a:endParaRPr lang="lv-LV" sz="2400" dirty="0"/>
          </a:p>
          <a:p>
            <a:pPr lvl="0" algn="just"/>
            <a:endParaRPr lang="lv-LV"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1393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847724"/>
          </a:xfrm>
        </p:spPr>
        <p:txBody>
          <a:bodyPr>
            <a:normAutofit/>
          </a:bodyPr>
          <a:lstStyle/>
          <a:p>
            <a:r>
              <a:rPr lang="lv-LV" sz="3600" dirty="0">
                <a:latin typeface="Times New Roman" panose="02020603050405020304" pitchFamily="18" charset="0"/>
                <a:cs typeface="Times New Roman" panose="02020603050405020304" pitchFamily="18" charset="0"/>
              </a:rPr>
              <a:t>Ekonomiskie </a:t>
            </a:r>
            <a:r>
              <a:rPr lang="lv-LV" sz="3600" dirty="0" smtClean="0">
                <a:latin typeface="Times New Roman" panose="02020603050405020304" pitchFamily="18" charset="0"/>
                <a:cs typeface="Times New Roman" panose="02020603050405020304" pitchFamily="18" charset="0"/>
              </a:rPr>
              <a:t>šķēršļi</a:t>
            </a:r>
            <a:endParaRPr lang="lv-LV"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34042" y="1304925"/>
            <a:ext cx="10272044" cy="4838700"/>
          </a:xfrm>
        </p:spPr>
        <p:txBody>
          <a:bodyPr>
            <a:normAutofit fontScale="92500"/>
          </a:bodyPr>
          <a:lstStyle/>
          <a:p>
            <a:pPr lvl="0" algn="just"/>
            <a:r>
              <a:rPr lang="lv-LV" dirty="0">
                <a:solidFill>
                  <a:schemeClr val="tx1"/>
                </a:solidFill>
                <a:latin typeface="Times New Roman" panose="02020603050405020304" pitchFamily="18" charset="0"/>
                <a:cs typeface="Times New Roman" panose="02020603050405020304" pitchFamily="18" charset="0"/>
              </a:rPr>
              <a:t>I</a:t>
            </a:r>
            <a:r>
              <a:rPr lang="lv-LV" dirty="0" smtClean="0">
                <a:solidFill>
                  <a:schemeClr val="tx1"/>
                </a:solidFill>
                <a:latin typeface="Times New Roman" panose="02020603050405020304" pitchFamily="18" charset="0"/>
                <a:cs typeface="Times New Roman" panose="02020603050405020304" pitchFamily="18" charset="0"/>
              </a:rPr>
              <a:t>nvaliditātes </a:t>
            </a:r>
            <a:r>
              <a:rPr lang="lv-LV" dirty="0">
                <a:solidFill>
                  <a:schemeClr val="tx1"/>
                </a:solidFill>
                <a:latin typeface="Times New Roman" panose="02020603050405020304" pitchFamily="18" charset="0"/>
                <a:cs typeface="Times New Roman" panose="02020603050405020304" pitchFamily="18" charset="0"/>
              </a:rPr>
              <a:t>radītie funkcionālie ierobežojumi (veselības traucējumi, nepieciešamie profilakses pasākumi</a:t>
            </a:r>
            <a:r>
              <a:rPr lang="lv-LV" dirty="0" smtClean="0">
                <a:solidFill>
                  <a:schemeClr val="tx1"/>
                </a:solidFill>
                <a:latin typeface="Times New Roman" panose="02020603050405020304" pitchFamily="18" charset="0"/>
                <a:cs typeface="Times New Roman" panose="02020603050405020304" pitchFamily="18" charset="0"/>
              </a:rPr>
              <a:t>); </a:t>
            </a:r>
            <a:endParaRPr lang="lv-LV" sz="2800" dirty="0">
              <a:solidFill>
                <a:schemeClr val="tx1"/>
              </a:solidFill>
              <a:latin typeface="Times New Roman" panose="02020603050405020304" pitchFamily="18" charset="0"/>
              <a:cs typeface="Times New Roman" panose="02020603050405020304" pitchFamily="18" charset="0"/>
            </a:endParaRPr>
          </a:p>
          <a:p>
            <a:pPr lvl="0" algn="just"/>
            <a:r>
              <a:rPr lang="lv-LV" dirty="0">
                <a:solidFill>
                  <a:schemeClr val="tx1"/>
                </a:solidFill>
                <a:latin typeface="Times New Roman" panose="02020603050405020304" pitchFamily="18" charset="0"/>
                <a:cs typeface="Times New Roman" panose="02020603050405020304" pitchFamily="18" charset="0"/>
              </a:rPr>
              <a:t>V</a:t>
            </a:r>
            <a:r>
              <a:rPr lang="lv-LV" dirty="0" smtClean="0">
                <a:solidFill>
                  <a:schemeClr val="tx1"/>
                </a:solidFill>
                <a:latin typeface="Times New Roman" panose="02020603050405020304" pitchFamily="18" charset="0"/>
                <a:cs typeface="Times New Roman" panose="02020603050405020304" pitchFamily="18" charset="0"/>
              </a:rPr>
              <a:t>ides </a:t>
            </a:r>
            <a:r>
              <a:rPr lang="lv-LV" dirty="0">
                <a:solidFill>
                  <a:schemeClr val="tx1"/>
                </a:solidFill>
                <a:latin typeface="Times New Roman" panose="02020603050405020304" pitchFamily="18" charset="0"/>
                <a:cs typeface="Times New Roman" panose="02020603050405020304" pitchFamily="18" charset="0"/>
              </a:rPr>
              <a:t>iekārtošanas </a:t>
            </a:r>
            <a:r>
              <a:rPr lang="lv-LV" dirty="0" smtClean="0">
                <a:solidFill>
                  <a:schemeClr val="tx1"/>
                </a:solidFill>
                <a:latin typeface="Times New Roman" panose="02020603050405020304" pitchFamily="18" charset="0"/>
                <a:cs typeface="Times New Roman" panose="02020603050405020304" pitchFamily="18" charset="0"/>
              </a:rPr>
              <a:t>izmaksas; </a:t>
            </a:r>
            <a:endParaRPr lang="lv-LV" sz="2800" dirty="0">
              <a:solidFill>
                <a:schemeClr val="tx1"/>
              </a:solidFill>
              <a:latin typeface="Times New Roman" panose="02020603050405020304" pitchFamily="18" charset="0"/>
              <a:cs typeface="Times New Roman" panose="02020603050405020304" pitchFamily="18" charset="0"/>
            </a:endParaRPr>
          </a:p>
          <a:p>
            <a:pPr lvl="0" algn="just"/>
            <a:r>
              <a:rPr lang="lv-LV" dirty="0">
                <a:solidFill>
                  <a:schemeClr val="tx1"/>
                </a:solidFill>
                <a:latin typeface="Times New Roman" panose="02020603050405020304" pitchFamily="18" charset="0"/>
                <a:cs typeface="Times New Roman" panose="02020603050405020304" pitchFamily="18" charset="0"/>
              </a:rPr>
              <a:t>Z</a:t>
            </a:r>
            <a:r>
              <a:rPr lang="lv-LV" dirty="0" smtClean="0">
                <a:solidFill>
                  <a:schemeClr val="tx1"/>
                </a:solidFill>
                <a:latin typeface="Times New Roman" panose="02020603050405020304" pitchFamily="18" charset="0"/>
                <a:cs typeface="Times New Roman" panose="02020603050405020304" pitchFamily="18" charset="0"/>
              </a:rPr>
              <a:t>emas </a:t>
            </a:r>
            <a:r>
              <a:rPr lang="lv-LV" dirty="0">
                <a:solidFill>
                  <a:schemeClr val="tx1"/>
                </a:solidFill>
                <a:latin typeface="Times New Roman" panose="02020603050405020304" pitchFamily="18" charset="0"/>
                <a:cs typeface="Times New Roman" panose="02020603050405020304" pitchFamily="18" charset="0"/>
              </a:rPr>
              <a:t>produktivitātes risks (pienesums nesasniedz minimālās algas līmeni);</a:t>
            </a:r>
            <a:endParaRPr lang="lv-LV" sz="2800" dirty="0">
              <a:solidFill>
                <a:schemeClr val="tx1"/>
              </a:solidFill>
              <a:latin typeface="Times New Roman" panose="02020603050405020304" pitchFamily="18" charset="0"/>
              <a:cs typeface="Times New Roman" panose="02020603050405020304" pitchFamily="18" charset="0"/>
            </a:endParaRPr>
          </a:p>
          <a:p>
            <a:pPr lvl="0" algn="just"/>
            <a:r>
              <a:rPr lang="lv-LV" dirty="0" smtClean="0">
                <a:solidFill>
                  <a:schemeClr val="tx1"/>
                </a:solidFill>
                <a:latin typeface="Times New Roman" panose="02020603050405020304" pitchFamily="18" charset="0"/>
                <a:cs typeface="Times New Roman" panose="02020603050405020304" pitchFamily="18" charset="0"/>
              </a:rPr>
              <a:t>Ar personas </a:t>
            </a:r>
            <a:r>
              <a:rPr lang="lv-LV" dirty="0">
                <a:solidFill>
                  <a:schemeClr val="tx1"/>
                </a:solidFill>
                <a:latin typeface="Times New Roman" panose="02020603050405020304" pitchFamily="18" charset="0"/>
                <a:cs typeface="Times New Roman" panose="02020603050405020304" pitchFamily="18" charset="0"/>
              </a:rPr>
              <a:t>nogādāšanu uz darbu un no darba saistītas </a:t>
            </a:r>
            <a:r>
              <a:rPr lang="lv-LV" dirty="0" smtClean="0">
                <a:solidFill>
                  <a:schemeClr val="tx1"/>
                </a:solidFill>
                <a:latin typeface="Times New Roman" panose="02020603050405020304" pitchFamily="18" charset="0"/>
                <a:cs typeface="Times New Roman" panose="02020603050405020304" pitchFamily="18" charset="0"/>
              </a:rPr>
              <a:t>izmaksas;</a:t>
            </a:r>
          </a:p>
          <a:p>
            <a:pPr lvl="0" algn="just"/>
            <a:r>
              <a:rPr lang="lv-LV" dirty="0" smtClean="0">
                <a:solidFill>
                  <a:schemeClr val="tx1"/>
                </a:solidFill>
                <a:latin typeface="Times New Roman" panose="02020603050405020304" pitchFamily="18" charset="0"/>
                <a:cs typeface="Times New Roman" panose="02020603050405020304" pitchFamily="18" charset="0"/>
              </a:rPr>
              <a:t>Asistenta institūta attīstīšana; </a:t>
            </a:r>
            <a:endParaRPr lang="lv-LV" sz="2800" dirty="0">
              <a:solidFill>
                <a:schemeClr val="tx1"/>
              </a:solidFill>
              <a:latin typeface="Times New Roman" panose="02020603050405020304" pitchFamily="18" charset="0"/>
              <a:cs typeface="Times New Roman" panose="02020603050405020304" pitchFamily="18" charset="0"/>
            </a:endParaRPr>
          </a:p>
          <a:p>
            <a:pPr lvl="0" algn="just"/>
            <a:r>
              <a:rPr lang="lv-LV" dirty="0">
                <a:solidFill>
                  <a:schemeClr val="tx1"/>
                </a:solidFill>
                <a:latin typeface="Times New Roman" panose="02020603050405020304" pitchFamily="18" charset="0"/>
                <a:cs typeface="Times New Roman" panose="02020603050405020304" pitchFamily="18" charset="0"/>
              </a:rPr>
              <a:t>N</a:t>
            </a:r>
            <a:r>
              <a:rPr lang="lv-LV" dirty="0" smtClean="0">
                <a:solidFill>
                  <a:schemeClr val="tx1"/>
                </a:solidFill>
                <a:latin typeface="Times New Roman" panose="02020603050405020304" pitchFamily="18" charset="0"/>
                <a:cs typeface="Times New Roman" panose="02020603050405020304" pitchFamily="18" charset="0"/>
              </a:rPr>
              <a:t>epieciešamība </a:t>
            </a:r>
            <a:r>
              <a:rPr lang="lv-LV" dirty="0">
                <a:solidFill>
                  <a:schemeClr val="tx1"/>
                </a:solidFill>
                <a:latin typeface="Times New Roman" panose="02020603050405020304" pitchFamily="18" charset="0"/>
                <a:cs typeface="Times New Roman" panose="02020603050405020304" pitchFamily="18" charset="0"/>
              </a:rPr>
              <a:t>izglītot darba </a:t>
            </a:r>
            <a:r>
              <a:rPr lang="lv-LV" dirty="0" smtClean="0">
                <a:solidFill>
                  <a:schemeClr val="tx1"/>
                </a:solidFill>
                <a:latin typeface="Times New Roman" panose="02020603050405020304" pitchFamily="18" charset="0"/>
                <a:cs typeface="Times New Roman" panose="02020603050405020304" pitchFamily="18" charset="0"/>
              </a:rPr>
              <a:t>kolektīvu; </a:t>
            </a:r>
            <a:endParaRPr lang="lv-LV" sz="2800" dirty="0">
              <a:solidFill>
                <a:schemeClr val="tx1"/>
              </a:solidFill>
              <a:latin typeface="Times New Roman" panose="02020603050405020304" pitchFamily="18" charset="0"/>
              <a:cs typeface="Times New Roman" panose="02020603050405020304" pitchFamily="18" charset="0"/>
            </a:endParaRPr>
          </a:p>
          <a:p>
            <a:pPr lvl="0" algn="just"/>
            <a:r>
              <a:rPr lang="lv-LV" dirty="0">
                <a:solidFill>
                  <a:schemeClr val="tx1"/>
                </a:solidFill>
                <a:latin typeface="Times New Roman" panose="02020603050405020304" pitchFamily="18" charset="0"/>
                <a:cs typeface="Times New Roman" panose="02020603050405020304" pitchFamily="18" charset="0"/>
              </a:rPr>
              <a:t>P</a:t>
            </a:r>
            <a:r>
              <a:rPr lang="lv-LV" dirty="0" smtClean="0">
                <a:solidFill>
                  <a:schemeClr val="tx1"/>
                </a:solidFill>
                <a:latin typeface="Times New Roman" panose="02020603050405020304" pitchFamily="18" charset="0"/>
                <a:cs typeface="Times New Roman" panose="02020603050405020304" pitchFamily="18" charset="0"/>
              </a:rPr>
              <a:t>aaugstināts </a:t>
            </a:r>
            <a:r>
              <a:rPr lang="lv-LV" dirty="0">
                <a:solidFill>
                  <a:schemeClr val="tx1"/>
                </a:solidFill>
                <a:latin typeface="Times New Roman" panose="02020603050405020304" pitchFamily="18" charset="0"/>
                <a:cs typeface="Times New Roman" panose="02020603050405020304" pitchFamily="18" charset="0"/>
              </a:rPr>
              <a:t>kapitāla dīkstāves </a:t>
            </a:r>
            <a:r>
              <a:rPr lang="lv-LV" dirty="0" smtClean="0">
                <a:solidFill>
                  <a:schemeClr val="tx1"/>
                </a:solidFill>
                <a:latin typeface="Times New Roman" panose="02020603050405020304" pitchFamily="18" charset="0"/>
                <a:cs typeface="Times New Roman" panose="02020603050405020304" pitchFamily="18" charset="0"/>
              </a:rPr>
              <a:t>risks</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u.c.</a:t>
            </a:r>
          </a:p>
          <a:p>
            <a:pPr lvl="0" algn="just"/>
            <a:endParaRPr lang="lv-LV" dirty="0" smtClean="0">
              <a:solidFill>
                <a:schemeClr val="tx1"/>
              </a:solidFill>
              <a:latin typeface="Times New Roman" panose="02020603050405020304" pitchFamily="18" charset="0"/>
              <a:cs typeface="Times New Roman" panose="02020603050405020304" pitchFamily="18" charset="0"/>
            </a:endParaRPr>
          </a:p>
          <a:p>
            <a:pPr lvl="0" algn="just"/>
            <a:endParaRPr lang="lv-LV" dirty="0" smtClean="0"/>
          </a:p>
          <a:p>
            <a:pPr lvl="0" algn="just"/>
            <a:endParaRPr lang="lv-LV" dirty="0" smtClean="0"/>
          </a:p>
          <a:p>
            <a:pPr lvl="0" algn="just"/>
            <a:endParaRPr lang="lv-LV" sz="2800" dirty="0"/>
          </a:p>
        </p:txBody>
      </p:sp>
    </p:spTree>
    <p:extLst>
      <p:ext uri="{BB962C8B-B14F-4D97-AF65-F5344CB8AC3E}">
        <p14:creationId xmlns:p14="http://schemas.microsoft.com/office/powerpoint/2010/main" val="3000465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847724"/>
          </a:xfrm>
        </p:spPr>
        <p:txBody>
          <a:bodyPr>
            <a:noAutofit/>
          </a:bodyPr>
          <a:lstStyle/>
          <a:p>
            <a:r>
              <a:rPr lang="lv-LV" sz="3200" dirty="0">
                <a:latin typeface="Times New Roman" panose="02020603050405020304" pitchFamily="18" charset="0"/>
                <a:cs typeface="Times New Roman" panose="02020603050405020304" pitchFamily="18" charset="0"/>
              </a:rPr>
              <a:t>Invalīdu tiesību nodrošināšanai uz darbu ir nepieciešams sabiedrības </a:t>
            </a:r>
            <a:r>
              <a:rPr lang="lv-LV" sz="3200" dirty="0" smtClean="0">
                <a:latin typeface="Times New Roman" panose="02020603050405020304" pitchFamily="18" charset="0"/>
                <a:cs typeface="Times New Roman" panose="02020603050405020304" pitchFamily="18" charset="0"/>
              </a:rPr>
              <a:t>atbalsts</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34042" y="1657350"/>
            <a:ext cx="10272044" cy="4486274"/>
          </a:xfrm>
        </p:spPr>
        <p:txBody>
          <a:bodyPr>
            <a:normAutofit fontScale="92500" lnSpcReduction="10000"/>
          </a:bodyPr>
          <a:lstStyle/>
          <a:p>
            <a:pPr lvl="0" algn="just"/>
            <a:r>
              <a:rPr lang="lv-LV" dirty="0" smtClean="0">
                <a:solidFill>
                  <a:schemeClr val="tx1"/>
                </a:solidFill>
                <a:latin typeface="Times New Roman" panose="02020603050405020304" pitchFamily="18" charset="0"/>
                <a:cs typeface="Times New Roman" panose="02020603050405020304" pitchFamily="18" charset="0"/>
              </a:rPr>
              <a:t>Parasti sabiedrība savu atbalstu īsteno ar valsts starpniecību un tā, visbiežāk, ir vērsta uz </a:t>
            </a:r>
            <a:r>
              <a:rPr lang="lv-LV" dirty="0">
                <a:solidFill>
                  <a:schemeClr val="tx1"/>
                </a:solidFill>
                <a:latin typeface="Times New Roman" panose="02020603050405020304" pitchFamily="18" charset="0"/>
                <a:cs typeface="Times New Roman" panose="02020603050405020304" pitchFamily="18" charset="0"/>
              </a:rPr>
              <a:t>augšminēto šķēršļu negatīvās ietekmes </a:t>
            </a:r>
            <a:r>
              <a:rPr lang="lv-LV" dirty="0" smtClean="0">
                <a:solidFill>
                  <a:schemeClr val="tx1"/>
                </a:solidFill>
                <a:latin typeface="Times New Roman" panose="02020603050405020304" pitchFamily="18" charset="0"/>
                <a:cs typeface="Times New Roman" panose="02020603050405020304" pitchFamily="18" charset="0"/>
              </a:rPr>
              <a:t>kompensēšanu, tostarp kā: </a:t>
            </a:r>
            <a:endParaRPr lang="lv-LV" dirty="0">
              <a:solidFill>
                <a:schemeClr val="tx1"/>
              </a:solidFill>
              <a:latin typeface="Times New Roman" panose="02020603050405020304" pitchFamily="18" charset="0"/>
              <a:cs typeface="Times New Roman" panose="02020603050405020304" pitchFamily="18" charset="0"/>
            </a:endParaRPr>
          </a:p>
          <a:p>
            <a:pPr marL="457200" lvl="0" indent="-457200" algn="just">
              <a:buFont typeface="Arial" panose="020B0604020202020204" pitchFamily="34" charset="0"/>
              <a:buChar char="•"/>
            </a:pPr>
            <a:r>
              <a:rPr lang="lv-LV" dirty="0">
                <a:solidFill>
                  <a:schemeClr val="tx1"/>
                </a:solidFill>
                <a:latin typeface="Times New Roman" panose="02020603050405020304" pitchFamily="18" charset="0"/>
                <a:cs typeface="Times New Roman" panose="02020603050405020304" pitchFamily="18" charset="0"/>
              </a:rPr>
              <a:t>Subsīdijas darba vietu pielāgošanai;</a:t>
            </a:r>
          </a:p>
          <a:p>
            <a:pPr marL="457200" lvl="0" indent="-457200" algn="just">
              <a:buFont typeface="Arial" panose="020B0604020202020204" pitchFamily="34" charset="0"/>
              <a:buChar char="•"/>
            </a:pPr>
            <a:r>
              <a:rPr lang="lv-LV" dirty="0">
                <a:solidFill>
                  <a:schemeClr val="tx1"/>
                </a:solidFill>
                <a:latin typeface="Times New Roman" panose="02020603050405020304" pitchFamily="18" charset="0"/>
                <a:cs typeface="Times New Roman" panose="02020603050405020304" pitchFamily="18" charset="0"/>
              </a:rPr>
              <a:t>Subsīdijas nepietiekamas efektivitātes kompensēšanai;</a:t>
            </a:r>
          </a:p>
          <a:p>
            <a:pPr marL="457200" lvl="0" indent="-457200" algn="just">
              <a:buFont typeface="Arial" panose="020B0604020202020204" pitchFamily="34" charset="0"/>
              <a:buChar char="•"/>
            </a:pPr>
            <a:r>
              <a:rPr lang="lv-LV" dirty="0" err="1">
                <a:solidFill>
                  <a:schemeClr val="tx1"/>
                </a:solidFill>
                <a:latin typeface="Times New Roman" panose="02020603050405020304" pitchFamily="18" charset="0"/>
                <a:cs typeface="Times New Roman" panose="02020603050405020304" pitchFamily="18" charset="0"/>
              </a:rPr>
              <a:t>A</a:t>
            </a:r>
            <a:r>
              <a:rPr lang="en-US" dirty="0" smtClean="0">
                <a:solidFill>
                  <a:schemeClr val="tx1"/>
                </a:solidFill>
                <a:latin typeface="Times New Roman" panose="02020603050405020304" pitchFamily="18" charset="0"/>
                <a:cs typeface="Times New Roman" panose="02020603050405020304" pitchFamily="18" charset="0"/>
              </a:rPr>
              <a:t>r </a:t>
            </a:r>
            <a:r>
              <a:rPr lang="en-US" dirty="0" err="1">
                <a:solidFill>
                  <a:schemeClr val="tx1"/>
                </a:solidFill>
                <a:latin typeface="Times New Roman" panose="02020603050405020304" pitchFamily="18" charset="0"/>
                <a:cs typeface="Times New Roman" panose="02020603050405020304" pitchFamily="18" charset="0"/>
              </a:rPr>
              <a:t>invalīda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nogādāšanu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uz</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darbu</a:t>
            </a:r>
            <a:r>
              <a:rPr lang="en-US" dirty="0">
                <a:solidFill>
                  <a:schemeClr val="tx1"/>
                </a:solidFill>
                <a:latin typeface="Times New Roman" panose="02020603050405020304" pitchFamily="18" charset="0"/>
                <a:cs typeface="Times New Roman" panose="02020603050405020304" pitchFamily="18" charset="0"/>
              </a:rPr>
              <a:t> un no </a:t>
            </a:r>
            <a:r>
              <a:rPr lang="en-US" dirty="0" err="1">
                <a:solidFill>
                  <a:schemeClr val="tx1"/>
                </a:solidFill>
                <a:latin typeface="Times New Roman" panose="02020603050405020304" pitchFamily="18" charset="0"/>
                <a:cs typeface="Times New Roman" panose="02020603050405020304" pitchFamily="18" charset="0"/>
              </a:rPr>
              <a:t>darba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saistīto</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izmaksu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segšana</a:t>
            </a:r>
            <a:r>
              <a:rPr lang="en-US" dirty="0">
                <a:solidFill>
                  <a:schemeClr val="tx1"/>
                </a:solidFill>
                <a:latin typeface="Times New Roman" panose="02020603050405020304" pitchFamily="18" charset="0"/>
                <a:cs typeface="Times New Roman" panose="02020603050405020304" pitchFamily="18" charset="0"/>
              </a:rPr>
              <a:t>; </a:t>
            </a:r>
            <a:endParaRPr lang="lv-LV" dirty="0">
              <a:solidFill>
                <a:schemeClr val="tx1"/>
              </a:solidFill>
              <a:latin typeface="Times New Roman" panose="02020603050405020304" pitchFamily="18" charset="0"/>
              <a:cs typeface="Times New Roman" panose="02020603050405020304" pitchFamily="18" charset="0"/>
            </a:endParaRPr>
          </a:p>
          <a:p>
            <a:pPr marL="457200" lvl="0" indent="-457200" algn="just">
              <a:buFont typeface="Arial" panose="020B0604020202020204" pitchFamily="34" charset="0"/>
              <a:buChar char="•"/>
            </a:pPr>
            <a:r>
              <a:rPr lang="lv-LV" dirty="0" err="1">
                <a:solidFill>
                  <a:schemeClr val="tx1"/>
                </a:solidFill>
                <a:latin typeface="Times New Roman" panose="02020603050405020304" pitchFamily="18" charset="0"/>
                <a:cs typeface="Times New Roman" panose="02020603050405020304" pitchFamily="18" charset="0"/>
              </a:rPr>
              <a:t>I</a:t>
            </a:r>
            <a:r>
              <a:rPr lang="en-US" dirty="0" err="1" smtClean="0">
                <a:solidFill>
                  <a:schemeClr val="tx1"/>
                </a:solidFill>
                <a:latin typeface="Times New Roman" panose="02020603050405020304" pitchFamily="18" charset="0"/>
                <a:cs typeface="Times New Roman" panose="02020603050405020304" pitchFamily="18" charset="0"/>
              </a:rPr>
              <a:t>nvalīda</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asistenta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pakalpojuma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nodrošināšana</a:t>
            </a:r>
            <a:r>
              <a:rPr lang="en-US" dirty="0">
                <a:solidFill>
                  <a:schemeClr val="tx1"/>
                </a:solidFill>
                <a:latin typeface="Times New Roman" panose="02020603050405020304" pitchFamily="18" charset="0"/>
                <a:cs typeface="Times New Roman" panose="02020603050405020304" pitchFamily="18" charset="0"/>
              </a:rPr>
              <a:t>; </a:t>
            </a:r>
            <a:endParaRPr lang="lv-LV" dirty="0">
              <a:solidFill>
                <a:schemeClr val="tx1"/>
              </a:solidFill>
              <a:latin typeface="Times New Roman" panose="02020603050405020304" pitchFamily="18" charset="0"/>
              <a:cs typeface="Times New Roman" panose="02020603050405020304" pitchFamily="18" charset="0"/>
            </a:endParaRPr>
          </a:p>
          <a:p>
            <a:pPr marL="457200" lvl="0" indent="-457200" algn="just">
              <a:buFont typeface="Arial" panose="020B0604020202020204" pitchFamily="34" charset="0"/>
              <a:buChar char="•"/>
            </a:pPr>
            <a:r>
              <a:rPr lang="lv-LV" dirty="0" smtClean="0">
                <a:solidFill>
                  <a:schemeClr val="tx1"/>
                </a:solidFill>
                <a:latin typeface="Times New Roman" panose="02020603050405020304" pitchFamily="18" charset="0"/>
                <a:cs typeface="Times New Roman" panose="02020603050405020304" pitchFamily="18" charset="0"/>
              </a:rPr>
              <a:t>Papildus veselības </a:t>
            </a:r>
            <a:r>
              <a:rPr lang="lv-LV" dirty="0">
                <a:solidFill>
                  <a:schemeClr val="tx1"/>
                </a:solidFill>
                <a:latin typeface="Times New Roman" panose="02020603050405020304" pitchFamily="18" charset="0"/>
                <a:cs typeface="Times New Roman" panose="02020603050405020304" pitchFamily="18" charset="0"/>
              </a:rPr>
              <a:t>apdrošināšanas izmaksu kompensēšana u.c. </a:t>
            </a:r>
          </a:p>
          <a:p>
            <a:pPr lvl="0" algn="just"/>
            <a:endParaRPr lang="lv-LV" dirty="0" smtClean="0">
              <a:solidFill>
                <a:schemeClr val="tx1"/>
              </a:solidFill>
              <a:latin typeface="Times New Roman" panose="02020603050405020304" pitchFamily="18" charset="0"/>
              <a:cs typeface="Times New Roman" panose="02020603050405020304" pitchFamily="18" charset="0"/>
            </a:endParaRPr>
          </a:p>
          <a:p>
            <a:pPr lvl="0" algn="just"/>
            <a:endParaRPr lang="lv-LV" dirty="0" smtClean="0"/>
          </a:p>
          <a:p>
            <a:pPr lvl="0" algn="just"/>
            <a:endParaRPr lang="lv-LV" dirty="0" smtClean="0"/>
          </a:p>
          <a:p>
            <a:pPr lvl="0" algn="just"/>
            <a:endParaRPr lang="lv-LV" sz="2800" dirty="0"/>
          </a:p>
        </p:txBody>
      </p:sp>
    </p:spTree>
    <p:extLst>
      <p:ext uri="{BB962C8B-B14F-4D97-AF65-F5344CB8AC3E}">
        <p14:creationId xmlns:p14="http://schemas.microsoft.com/office/powerpoint/2010/main" val="658790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0"/>
            <a:ext cx="10363200" cy="990599"/>
          </a:xfrm>
        </p:spPr>
        <p:txBody>
          <a:bodyPr>
            <a:noAutofit/>
          </a:bodyPr>
          <a:lstStyle/>
          <a:p>
            <a:r>
              <a:rPr lang="lv-LV" sz="3200" dirty="0" smtClean="0">
                <a:latin typeface="Times New Roman" panose="02020603050405020304" pitchFamily="18" charset="0"/>
                <a:cs typeface="Times New Roman" panose="02020603050405020304" pitchFamily="18" charset="0"/>
              </a:rPr>
              <a:t>Atsevišķās pozīcijās sabiedrības atbalsts var tikt īstenots arī ar darba devēju starpniecību</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34042" y="1657349"/>
            <a:ext cx="10272044" cy="4657725"/>
          </a:xfrm>
        </p:spPr>
        <p:txBody>
          <a:bodyPr>
            <a:normAutofit fontScale="92500" lnSpcReduction="20000"/>
          </a:bodyPr>
          <a:lstStyle/>
          <a:p>
            <a:pPr lvl="0" algn="just"/>
            <a:r>
              <a:rPr lang="lv-LV" sz="2800" dirty="0" smtClean="0">
                <a:solidFill>
                  <a:schemeClr val="tx1"/>
                </a:solidFill>
                <a:latin typeface="Times New Roman" panose="02020603050405020304" pitchFamily="18" charset="0"/>
                <a:cs typeface="Times New Roman" panose="02020603050405020304" pitchFamily="18" charset="0"/>
              </a:rPr>
              <a:t>Kas visbiežāk izpaužas kā obligātas invalīdu nodarbināšanas kvotas un pienākums pielāgot </a:t>
            </a:r>
            <a:r>
              <a:rPr lang="lv-LV" sz="2800" dirty="0">
                <a:solidFill>
                  <a:schemeClr val="tx1"/>
                </a:solidFill>
                <a:latin typeface="Times New Roman" panose="02020603050405020304" pitchFamily="18" charset="0"/>
                <a:cs typeface="Times New Roman" panose="02020603050405020304" pitchFamily="18" charset="0"/>
              </a:rPr>
              <a:t>darba vidi</a:t>
            </a:r>
            <a:r>
              <a:rPr lang="lv-LV" sz="2800" dirty="0" smtClean="0">
                <a:solidFill>
                  <a:schemeClr val="tx1"/>
                </a:solidFill>
                <a:latin typeface="Times New Roman" panose="02020603050405020304" pitchFamily="18" charset="0"/>
                <a:cs typeface="Times New Roman" panose="02020603050405020304" pitchFamily="18" charset="0"/>
              </a:rPr>
              <a:t>.  </a:t>
            </a:r>
          </a:p>
          <a:p>
            <a:pPr algn="just"/>
            <a:r>
              <a:rPr lang="lv-LV" sz="2800" dirty="0" smtClean="0">
                <a:solidFill>
                  <a:schemeClr val="tx1"/>
                </a:solidFill>
                <a:latin typeface="Times New Roman" panose="02020603050405020304" pitchFamily="18" charset="0"/>
                <a:cs typeface="Times New Roman" panose="02020603050405020304" pitchFamily="18" charset="0"/>
              </a:rPr>
              <a:t>Latvijā </a:t>
            </a:r>
            <a:r>
              <a:rPr lang="lv-LV" sz="2800" dirty="0">
                <a:solidFill>
                  <a:schemeClr val="tx1"/>
                </a:solidFill>
                <a:latin typeface="Times New Roman" panose="02020603050405020304" pitchFamily="18" charset="0"/>
                <a:cs typeface="Times New Roman" panose="02020603050405020304" pitchFamily="18" charset="0"/>
              </a:rPr>
              <a:t>darba devēju </a:t>
            </a:r>
            <a:r>
              <a:rPr lang="lv-LV" sz="2800" dirty="0" smtClean="0">
                <a:solidFill>
                  <a:schemeClr val="tx1"/>
                </a:solidFill>
                <a:latin typeface="Times New Roman" panose="02020603050405020304" pitchFamily="18" charset="0"/>
                <a:cs typeface="Times New Roman" panose="02020603050405020304" pitchFamily="18" charset="0"/>
              </a:rPr>
              <a:t>pienākums </a:t>
            </a:r>
            <a:r>
              <a:rPr lang="lv-LV" sz="2800" dirty="0">
                <a:solidFill>
                  <a:schemeClr val="tx1"/>
                </a:solidFill>
                <a:latin typeface="Times New Roman" panose="02020603050405020304" pitchFamily="18" charset="0"/>
                <a:cs typeface="Times New Roman" panose="02020603050405020304" pitchFamily="18" charset="0"/>
              </a:rPr>
              <a:t>pielāgot darba vidi</a:t>
            </a:r>
            <a:r>
              <a:rPr lang="lv-LV" sz="2800" b="1" dirty="0" smtClean="0">
                <a:solidFill>
                  <a:schemeClr val="tx1"/>
                </a:solidFill>
                <a:latin typeface="Times New Roman" panose="02020603050405020304" pitchFamily="18" charset="0"/>
                <a:cs typeface="Times New Roman" panose="02020603050405020304" pitchFamily="18" charset="0"/>
              </a:rPr>
              <a:t> </a:t>
            </a:r>
            <a:r>
              <a:rPr lang="lv-LV" sz="2800" dirty="0" smtClean="0">
                <a:solidFill>
                  <a:schemeClr val="tx1"/>
                </a:solidFill>
                <a:latin typeface="Times New Roman" panose="02020603050405020304" pitchFamily="18" charset="0"/>
                <a:cs typeface="Times New Roman" panose="02020603050405020304" pitchFamily="18" charset="0"/>
              </a:rPr>
              <a:t>ir ietverts Darba </a:t>
            </a:r>
            <a:r>
              <a:rPr lang="lv-LV" sz="2800" dirty="0">
                <a:solidFill>
                  <a:schemeClr val="tx1"/>
                </a:solidFill>
                <a:latin typeface="Times New Roman" panose="02020603050405020304" pitchFamily="18" charset="0"/>
                <a:cs typeface="Times New Roman" panose="02020603050405020304" pitchFamily="18" charset="0"/>
              </a:rPr>
              <a:t>likuma 7.panta </a:t>
            </a:r>
            <a:r>
              <a:rPr lang="lv-LV" sz="2800" dirty="0" smtClean="0">
                <a:solidFill>
                  <a:schemeClr val="tx1"/>
                </a:solidFill>
                <a:latin typeface="Times New Roman" panose="02020603050405020304" pitchFamily="18" charset="0"/>
                <a:cs typeface="Times New Roman" panose="02020603050405020304" pitchFamily="18" charset="0"/>
              </a:rPr>
              <a:t>3.daļā, kur </a:t>
            </a:r>
            <a:r>
              <a:rPr lang="lv-LV" sz="2800" dirty="0">
                <a:solidFill>
                  <a:schemeClr val="tx1"/>
                </a:solidFill>
                <a:latin typeface="Times New Roman" panose="02020603050405020304" pitchFamily="18" charset="0"/>
                <a:cs typeface="Times New Roman" panose="02020603050405020304" pitchFamily="18" charset="0"/>
              </a:rPr>
              <a:t>ir noteikts:</a:t>
            </a:r>
          </a:p>
          <a:p>
            <a:pPr algn="just"/>
            <a:r>
              <a:rPr lang="lv-LV" sz="2800" dirty="0">
                <a:solidFill>
                  <a:schemeClr val="tx1"/>
                </a:solidFill>
                <a:latin typeface="Times New Roman" panose="02020603050405020304" pitchFamily="18" charset="0"/>
                <a:cs typeface="Times New Roman" panose="02020603050405020304" pitchFamily="18" charset="0"/>
              </a:rPr>
              <a:t>«Lai veicinātu vienlīdzīgu tiesību principa ieviešanu attiecībā uz invalīdiem, darba devēja pienākums ir veikt pasākumus, kas atbilstoši apstākļiem nepieciešami, lai pielāgotu darba vidi, sekmētu invalīdu iespējas nodibināt darba tiesiskās attiecības, pildīt darba pienākumus, tikt paaugstinātiem amatā vai nosūtītiem uz profesionālo apmācību vai kvalifikācijas paaugstināšanu, ciktāl šādi pasākumi neuzliek darba devējam nesamērīgu slogu</a:t>
            </a:r>
            <a:r>
              <a:rPr lang="lv-LV" sz="2800" dirty="0" smtClean="0">
                <a:solidFill>
                  <a:schemeClr val="tx1"/>
                </a:solidFill>
                <a:latin typeface="Times New Roman" panose="02020603050405020304" pitchFamily="18" charset="0"/>
                <a:cs typeface="Times New Roman" panose="02020603050405020304" pitchFamily="18" charset="0"/>
              </a:rPr>
              <a:t>.» Šajā pantā likumdevējs </a:t>
            </a:r>
            <a:r>
              <a:rPr lang="lv-LV" sz="2800" dirty="0">
                <a:solidFill>
                  <a:schemeClr val="tx1"/>
                </a:solidFill>
                <a:latin typeface="Times New Roman" panose="02020603050405020304" pitchFamily="18" charset="0"/>
                <a:cs typeface="Times New Roman" panose="02020603050405020304" pitchFamily="18" charset="0"/>
              </a:rPr>
              <a:t>darba devēju </a:t>
            </a:r>
            <a:r>
              <a:rPr lang="lv-LV" sz="2800" dirty="0" smtClean="0">
                <a:solidFill>
                  <a:schemeClr val="tx1"/>
                </a:solidFill>
                <a:latin typeface="Times New Roman" panose="02020603050405020304" pitchFamily="18" charset="0"/>
                <a:cs typeface="Times New Roman" panose="02020603050405020304" pitchFamily="18" charset="0"/>
              </a:rPr>
              <a:t>pienākumu ir samērojis ar iespējamo ietekmi uz uzņēmuma spēju un jēgu turpināt uzņēmējdarbību. </a:t>
            </a:r>
            <a:endParaRPr lang="lv-LV" sz="2800" dirty="0">
              <a:solidFill>
                <a:schemeClr val="tx1"/>
              </a:solidFill>
              <a:latin typeface="Times New Roman" panose="02020603050405020304" pitchFamily="18" charset="0"/>
              <a:cs typeface="Times New Roman" panose="02020603050405020304" pitchFamily="18" charset="0"/>
            </a:endParaRPr>
          </a:p>
          <a:p>
            <a:pPr lvl="0" algn="just"/>
            <a:endParaRPr lang="lv-LV" dirty="0" smtClean="0">
              <a:solidFill>
                <a:schemeClr val="tx1"/>
              </a:solidFill>
              <a:latin typeface="Times New Roman" panose="02020603050405020304" pitchFamily="18" charset="0"/>
              <a:cs typeface="Times New Roman" panose="02020603050405020304" pitchFamily="18" charset="0"/>
            </a:endParaRPr>
          </a:p>
          <a:p>
            <a:pPr lvl="0" algn="just"/>
            <a:endParaRPr lang="lv-LV" dirty="0" smtClean="0">
              <a:solidFill>
                <a:schemeClr val="tx1"/>
              </a:solidFill>
              <a:latin typeface="Times New Roman" panose="02020603050405020304" pitchFamily="18" charset="0"/>
              <a:cs typeface="Times New Roman" panose="02020603050405020304" pitchFamily="18" charset="0"/>
            </a:endParaRPr>
          </a:p>
          <a:p>
            <a:pPr lvl="0" algn="just"/>
            <a:endParaRPr lang="lv-LV" dirty="0" smtClean="0"/>
          </a:p>
          <a:p>
            <a:pPr lvl="0" algn="just"/>
            <a:endParaRPr lang="lv-LV" dirty="0" smtClean="0"/>
          </a:p>
          <a:p>
            <a:pPr lvl="0" algn="just"/>
            <a:endParaRPr lang="lv-LV" sz="2800" dirty="0"/>
          </a:p>
        </p:txBody>
      </p:sp>
    </p:spTree>
    <p:extLst>
      <p:ext uri="{BB962C8B-B14F-4D97-AF65-F5344CB8AC3E}">
        <p14:creationId xmlns:p14="http://schemas.microsoft.com/office/powerpoint/2010/main" val="2243034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847724"/>
          </a:xfrm>
        </p:spPr>
        <p:txBody>
          <a:bodyPr>
            <a:normAutofit/>
          </a:bodyPr>
          <a:lstStyle/>
          <a:p>
            <a:r>
              <a:rPr lang="lv-LV" sz="3200" dirty="0" smtClean="0">
                <a:latin typeface="Times New Roman" panose="02020603050405020304" pitchFamily="18" charset="0"/>
                <a:cs typeface="Times New Roman" panose="02020603050405020304" pitchFamily="18" charset="0"/>
              </a:rPr>
              <a:t>Normatīvie </a:t>
            </a:r>
            <a:r>
              <a:rPr lang="lv-LV" sz="3200" dirty="0">
                <a:latin typeface="Times New Roman" panose="02020603050405020304" pitchFamily="18" charset="0"/>
                <a:cs typeface="Times New Roman" panose="02020603050405020304" pitchFamily="18" charset="0"/>
              </a:rPr>
              <a:t>šķēršļi</a:t>
            </a:r>
            <a:r>
              <a:rPr lang="lv-LV" sz="3200" dirty="0" smtClean="0"/>
              <a:t> </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34042" y="1495424"/>
            <a:ext cx="10272044" cy="4597727"/>
          </a:xfrm>
        </p:spPr>
        <p:txBody>
          <a:bodyPr>
            <a:normAutofit fontScale="92500" lnSpcReduction="20000"/>
          </a:bodyPr>
          <a:lstStyle/>
          <a:p>
            <a:pPr marL="514350" lvl="0" indent="-514350" algn="just">
              <a:spcBef>
                <a:spcPts val="1800"/>
              </a:spcBef>
              <a:buFont typeface="+mj-lt"/>
              <a:buAutoNum type="arabicPeriod"/>
            </a:pPr>
            <a:r>
              <a:rPr lang="lv-LV" dirty="0" smtClean="0">
                <a:solidFill>
                  <a:schemeClr val="tx1"/>
                </a:solidFill>
                <a:latin typeface="Times New Roman" panose="02020603050405020304" pitchFamily="18" charset="0"/>
                <a:cs typeface="Times New Roman" panose="02020603050405020304" pitchFamily="18" charset="0"/>
              </a:rPr>
              <a:t>Darba </a:t>
            </a:r>
            <a:r>
              <a:rPr lang="lv-LV" dirty="0">
                <a:solidFill>
                  <a:schemeClr val="tx1"/>
                </a:solidFill>
                <a:latin typeface="Times New Roman" panose="02020603050405020304" pitchFamily="18" charset="0"/>
                <a:cs typeface="Times New Roman" panose="02020603050405020304" pitchFamily="18" charset="0"/>
              </a:rPr>
              <a:t>likuma 109.panta 2.daļā noteiktais aizliegums darba devējam uzteikt darba līgumu ar darbinieku, izņemot īpašus gadījumus. </a:t>
            </a:r>
            <a:endParaRPr lang="lv-LV" dirty="0" smtClean="0">
              <a:solidFill>
                <a:schemeClr val="tx1"/>
              </a:solidFill>
              <a:latin typeface="Times New Roman" panose="02020603050405020304" pitchFamily="18" charset="0"/>
              <a:cs typeface="Times New Roman" panose="02020603050405020304" pitchFamily="18" charset="0"/>
            </a:endParaRPr>
          </a:p>
          <a:p>
            <a:pPr marL="514350" lvl="0" indent="-514350" algn="just">
              <a:spcBef>
                <a:spcPts val="1800"/>
              </a:spcBef>
              <a:buFont typeface="+mj-lt"/>
              <a:buAutoNum type="arabicPeriod"/>
            </a:pPr>
            <a:r>
              <a:rPr lang="lv-LV" dirty="0" smtClean="0">
                <a:solidFill>
                  <a:schemeClr val="tx1"/>
                </a:solidFill>
                <a:latin typeface="Times New Roman" panose="02020603050405020304" pitchFamily="18" charset="0"/>
                <a:cs typeface="Times New Roman" panose="02020603050405020304" pitchFamily="18" charset="0"/>
              </a:rPr>
              <a:t>Likuma «</a:t>
            </a:r>
            <a:r>
              <a:rPr lang="fr-FR" dirty="0" smtClean="0">
                <a:solidFill>
                  <a:schemeClr val="tx1"/>
                </a:solidFill>
                <a:latin typeface="Times New Roman" panose="02020603050405020304" pitchFamily="18" charset="0"/>
                <a:cs typeface="Times New Roman" panose="02020603050405020304" pitchFamily="18" charset="0"/>
              </a:rPr>
              <a:t>Par </a:t>
            </a:r>
            <a:r>
              <a:rPr lang="lv-LV" dirty="0" smtClean="0">
                <a:solidFill>
                  <a:schemeClr val="tx1"/>
                </a:solidFill>
                <a:latin typeface="Times New Roman" panose="02020603050405020304" pitchFamily="18" charset="0"/>
                <a:cs typeface="Times New Roman" panose="02020603050405020304" pitchFamily="18" charset="0"/>
              </a:rPr>
              <a:t>maternitātes</a:t>
            </a:r>
            <a:r>
              <a:rPr lang="fr-FR" dirty="0" smtClean="0">
                <a:solidFill>
                  <a:schemeClr val="tx1"/>
                </a:solidFill>
                <a:latin typeface="Times New Roman" panose="02020603050405020304" pitchFamily="18" charset="0"/>
                <a:cs typeface="Times New Roman" panose="02020603050405020304" pitchFamily="18" charset="0"/>
              </a:rPr>
              <a:t> </a:t>
            </a:r>
            <a:r>
              <a:rPr lang="fr-FR" dirty="0">
                <a:solidFill>
                  <a:schemeClr val="tx1"/>
                </a:solidFill>
                <a:latin typeface="Times New Roman" panose="02020603050405020304" pitchFamily="18" charset="0"/>
                <a:cs typeface="Times New Roman" panose="02020603050405020304" pitchFamily="18" charset="0"/>
              </a:rPr>
              <a:t>un </a:t>
            </a:r>
            <a:r>
              <a:rPr lang="fr-FR" dirty="0" err="1">
                <a:solidFill>
                  <a:schemeClr val="tx1"/>
                </a:solidFill>
                <a:latin typeface="Times New Roman" panose="02020603050405020304" pitchFamily="18" charset="0"/>
                <a:cs typeface="Times New Roman" panose="02020603050405020304" pitchFamily="18" charset="0"/>
              </a:rPr>
              <a:t>slimības</a:t>
            </a:r>
            <a:r>
              <a:rPr lang="fr-FR" dirty="0">
                <a:solidFill>
                  <a:schemeClr val="tx1"/>
                </a:solidFill>
                <a:latin typeface="Times New Roman" panose="02020603050405020304" pitchFamily="18" charset="0"/>
                <a:cs typeface="Times New Roman" panose="02020603050405020304" pitchFamily="18" charset="0"/>
              </a:rPr>
              <a:t> </a:t>
            </a:r>
            <a:r>
              <a:rPr lang="fr-FR" dirty="0" err="1" smtClean="0">
                <a:solidFill>
                  <a:schemeClr val="tx1"/>
                </a:solidFill>
                <a:latin typeface="Times New Roman" panose="02020603050405020304" pitchFamily="18" charset="0"/>
                <a:cs typeface="Times New Roman" panose="02020603050405020304" pitchFamily="18" charset="0"/>
              </a:rPr>
              <a:t>apdrošināšanu</a:t>
            </a:r>
            <a:r>
              <a:rPr lang="lv-LV" dirty="0" smtClean="0">
                <a:solidFill>
                  <a:schemeClr val="tx1"/>
                </a:solidFill>
                <a:latin typeface="Times New Roman" panose="02020603050405020304" pitchFamily="18" charset="0"/>
                <a:cs typeface="Times New Roman" panose="02020603050405020304" pitchFamily="18" charset="0"/>
              </a:rPr>
              <a:t>»</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36.pantā noteiktais</a:t>
            </a:r>
            <a:r>
              <a:rPr lang="en-US" dirty="0" smtClean="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d</a:t>
            </a:r>
            <a:r>
              <a:rPr lang="en-US" dirty="0" err="1" smtClean="0">
                <a:solidFill>
                  <a:schemeClr val="tx1"/>
                </a:solidFill>
                <a:latin typeface="Times New Roman" panose="02020603050405020304" pitchFamily="18" charset="0"/>
                <a:cs typeface="Times New Roman" panose="02020603050405020304" pitchFamily="18" charset="0"/>
              </a:rPr>
              <a:t>arba</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devēja</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pienākum</a:t>
            </a:r>
            <a:r>
              <a:rPr lang="lv-LV" dirty="0" smtClean="0">
                <a:solidFill>
                  <a:schemeClr val="tx1"/>
                </a:solidFill>
                <a:latin typeface="Times New Roman" panose="02020603050405020304" pitchFamily="18" charset="0"/>
                <a:cs typeface="Times New Roman" panose="02020603050405020304" pitchFamily="18" charset="0"/>
              </a:rPr>
              <a:t>s</a:t>
            </a:r>
            <a:r>
              <a:rPr lang="lv-LV"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izmaksāt</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no </a:t>
            </a:r>
            <a:r>
              <a:rPr lang="en-US" dirty="0" err="1">
                <a:solidFill>
                  <a:schemeClr val="tx1"/>
                </a:solidFill>
                <a:latin typeface="Times New Roman" panose="02020603050405020304" pitchFamily="18" charset="0"/>
                <a:cs typeface="Times New Roman" panose="02020603050405020304" pitchFamily="18" charset="0"/>
              </a:rPr>
              <a:t>saviem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līdzekļiem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slimības</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naudu</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par </a:t>
            </a:r>
            <a:r>
              <a:rPr lang="en-US" dirty="0" err="1">
                <a:solidFill>
                  <a:schemeClr val="tx1"/>
                </a:solidFill>
                <a:latin typeface="Times New Roman" panose="02020603050405020304" pitchFamily="18" charset="0"/>
                <a:cs typeface="Times New Roman" panose="02020603050405020304" pitchFamily="18" charset="0"/>
              </a:rPr>
              <a:t>darbnespējas</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dienām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stundām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kurās</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darba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ņēmējam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būtu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bijis</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jāstrādā</a:t>
            </a:r>
            <a:r>
              <a:rPr lang="en-US" dirty="0">
                <a:solidFill>
                  <a:schemeClr val="tx1"/>
                </a:solidFill>
                <a:latin typeface="Times New Roman" panose="02020603050405020304" pitchFamily="18" charset="0"/>
                <a:cs typeface="Times New Roman" panose="02020603050405020304" pitchFamily="18" charset="0"/>
              </a:rPr>
              <a:t>. </a:t>
            </a:r>
            <a:endParaRPr lang="lv-LV" dirty="0" smtClean="0">
              <a:solidFill>
                <a:schemeClr val="tx1"/>
              </a:solidFill>
              <a:latin typeface="Times New Roman" panose="02020603050405020304" pitchFamily="18" charset="0"/>
              <a:cs typeface="Times New Roman" panose="02020603050405020304" pitchFamily="18" charset="0"/>
            </a:endParaRPr>
          </a:p>
          <a:p>
            <a:pPr marL="514350" lvl="0" indent="-514350" algn="just">
              <a:spcBef>
                <a:spcPts val="1800"/>
              </a:spcBef>
              <a:buFont typeface="+mj-lt"/>
              <a:buAutoNum type="arabicPeriod"/>
            </a:pPr>
            <a:r>
              <a:rPr lang="lv-LV" dirty="0" smtClean="0">
                <a:solidFill>
                  <a:schemeClr val="tx1"/>
                </a:solidFill>
                <a:latin typeface="Times New Roman" panose="02020603050405020304" pitchFamily="18" charset="0"/>
                <a:cs typeface="Times New Roman" panose="02020603050405020304" pitchFamily="18" charset="0"/>
              </a:rPr>
              <a:t>No nākamā gada papildus arī likuma «Par </a:t>
            </a:r>
            <a:r>
              <a:rPr lang="lv-LV" dirty="0">
                <a:solidFill>
                  <a:schemeClr val="tx1"/>
                </a:solidFill>
                <a:latin typeface="Times New Roman" panose="02020603050405020304" pitchFamily="18" charset="0"/>
                <a:cs typeface="Times New Roman" panose="02020603050405020304" pitchFamily="18" charset="0"/>
              </a:rPr>
              <a:t>valsts sociālo </a:t>
            </a:r>
            <a:r>
              <a:rPr lang="lv-LV" dirty="0" smtClean="0">
                <a:solidFill>
                  <a:schemeClr val="tx1"/>
                </a:solidFill>
                <a:latin typeface="Times New Roman" panose="02020603050405020304" pitchFamily="18" charset="0"/>
                <a:cs typeface="Times New Roman" panose="02020603050405020304" pitchFamily="18" charset="0"/>
              </a:rPr>
              <a:t>apdrošināšanu»</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20.</a:t>
            </a:r>
            <a:r>
              <a:rPr lang="lv-LV" baseline="30000" dirty="0" smtClean="0">
                <a:solidFill>
                  <a:schemeClr val="tx1"/>
                </a:solidFill>
                <a:latin typeface="Times New Roman" panose="02020603050405020304" pitchFamily="18" charset="0"/>
                <a:cs typeface="Times New Roman" panose="02020603050405020304" pitchFamily="18" charset="0"/>
              </a:rPr>
              <a:t>3</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pantā noteiktais minimālais </a:t>
            </a:r>
            <a:r>
              <a:rPr lang="lv-LV" dirty="0">
                <a:solidFill>
                  <a:schemeClr val="tx1"/>
                </a:solidFill>
                <a:latin typeface="Times New Roman" panose="02020603050405020304" pitchFamily="18" charset="0"/>
                <a:cs typeface="Times New Roman" panose="02020603050405020304" pitchFamily="18" charset="0"/>
              </a:rPr>
              <a:t>pārskata mēneša obligāto iemaksu </a:t>
            </a:r>
            <a:r>
              <a:rPr lang="lv-LV" dirty="0" smtClean="0">
                <a:solidFill>
                  <a:schemeClr val="tx1"/>
                </a:solidFill>
                <a:latin typeface="Times New Roman" panose="02020603050405020304" pitchFamily="18" charset="0"/>
                <a:cs typeface="Times New Roman" panose="02020603050405020304" pitchFamily="18" charset="0"/>
              </a:rPr>
              <a:t>objekts. </a:t>
            </a:r>
            <a:endParaRPr lang="lv-LV" dirty="0">
              <a:solidFill>
                <a:schemeClr val="tx1"/>
              </a:solidFill>
              <a:latin typeface="Times New Roman" panose="02020603050405020304" pitchFamily="18" charset="0"/>
              <a:cs typeface="Times New Roman" panose="02020603050405020304" pitchFamily="18" charset="0"/>
            </a:endParaRPr>
          </a:p>
          <a:p>
            <a:pPr lvl="0" algn="just"/>
            <a:endParaRPr lang="lv-LV"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647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1"/>
            <a:ext cx="10363200" cy="990600"/>
          </a:xfrm>
        </p:spPr>
        <p:txBody>
          <a:bodyPr>
            <a:noAutofit/>
          </a:bodyPr>
          <a:lstStyle/>
          <a:p>
            <a:r>
              <a:rPr lang="lv-LV" sz="3200" dirty="0" smtClean="0">
                <a:latin typeface="Times New Roman" panose="02020603050405020304" pitchFamily="18" charset="0"/>
                <a:cs typeface="Times New Roman" panose="02020603050405020304" pitchFamily="18" charset="0"/>
              </a:rPr>
              <a:t>Par </a:t>
            </a:r>
            <a:r>
              <a:rPr lang="lv-LV" sz="3200" dirty="0">
                <a:latin typeface="Times New Roman" panose="02020603050405020304" pitchFamily="18" charset="0"/>
                <a:cs typeface="Times New Roman" panose="02020603050405020304" pitchFamily="18" charset="0"/>
              </a:rPr>
              <a:t>darba devējam </a:t>
            </a:r>
            <a:r>
              <a:rPr lang="lv-LV" sz="3200" dirty="0" smtClean="0">
                <a:latin typeface="Times New Roman" panose="02020603050405020304" pitchFamily="18" charset="0"/>
                <a:cs typeface="Times New Roman" panose="02020603050405020304" pitchFamily="18" charset="0"/>
              </a:rPr>
              <a:t>noteiktajiem ierobežojumiem uzteikt </a:t>
            </a:r>
            <a:r>
              <a:rPr lang="lv-LV" sz="3200" dirty="0">
                <a:latin typeface="Times New Roman" panose="02020603050405020304" pitchFamily="18" charset="0"/>
                <a:cs typeface="Times New Roman" panose="02020603050405020304" pitchFamily="18" charset="0"/>
              </a:rPr>
              <a:t>darba līgumu ar darbinieku</a:t>
            </a:r>
          </a:p>
        </p:txBody>
      </p:sp>
      <p:sp>
        <p:nvSpPr>
          <p:cNvPr id="3" name="Subtitle 2"/>
          <p:cNvSpPr>
            <a:spLocks noGrp="1"/>
          </p:cNvSpPr>
          <p:nvPr>
            <p:ph type="subTitle" idx="1"/>
          </p:nvPr>
        </p:nvSpPr>
        <p:spPr>
          <a:xfrm>
            <a:off x="866775" y="1514475"/>
            <a:ext cx="10496550" cy="4781550"/>
          </a:xfrm>
        </p:spPr>
        <p:txBody>
          <a:bodyPr>
            <a:noAutofit/>
          </a:bodyPr>
          <a:lstStyle/>
          <a:p>
            <a:pPr algn="l"/>
            <a:r>
              <a:rPr lang="lv-LV" sz="2200" dirty="0" smtClean="0">
                <a:solidFill>
                  <a:schemeClr val="tx1"/>
                </a:solidFill>
                <a:latin typeface="Times New Roman" panose="02020603050405020304" pitchFamily="18" charset="0"/>
                <a:cs typeface="Times New Roman" panose="02020603050405020304" pitchFamily="18" charset="0"/>
              </a:rPr>
              <a:t>Saskaņā ar darba likuma 109.panta 2.daļu  darba devējam aizliegts uzteikt darba līgumu ar darbinieku, ja viņš atzīts par invalīdu, izņemot gadījumus, kas noteikti šā likuma </a:t>
            </a:r>
            <a:r>
              <a:rPr lang="lv-LV" sz="2200" u="sng" dirty="0" smtClean="0">
                <a:solidFill>
                  <a:schemeClr val="tx1"/>
                </a:solidFill>
                <a:latin typeface="Times New Roman" panose="02020603050405020304" pitchFamily="18" charset="0"/>
                <a:cs typeface="Times New Roman" panose="02020603050405020304" pitchFamily="18" charset="0"/>
                <a:hlinkClick r:id="rId2"/>
              </a:rPr>
              <a:t>47.panta</a:t>
            </a:r>
            <a:r>
              <a:rPr lang="lv-LV" sz="2200" dirty="0" smtClean="0">
                <a:solidFill>
                  <a:schemeClr val="tx1"/>
                </a:solidFill>
                <a:latin typeface="Times New Roman" panose="02020603050405020304" pitchFamily="18" charset="0"/>
                <a:cs typeface="Times New Roman" panose="02020603050405020304" pitchFamily="18" charset="0"/>
              </a:rPr>
              <a:t> pirmajā daļā un </a:t>
            </a:r>
            <a:r>
              <a:rPr lang="lv-LV" sz="2200" dirty="0" smtClean="0">
                <a:solidFill>
                  <a:schemeClr val="tx1"/>
                </a:solidFill>
                <a:latin typeface="Times New Roman" panose="02020603050405020304" pitchFamily="18" charset="0"/>
                <a:cs typeface="Times New Roman" panose="02020603050405020304" pitchFamily="18" charset="0"/>
                <a:hlinkClick r:id="rId3"/>
              </a:rPr>
              <a:t>101.panta</a:t>
            </a:r>
            <a:r>
              <a:rPr lang="lv-LV" sz="2200" dirty="0" smtClean="0">
                <a:solidFill>
                  <a:schemeClr val="tx1"/>
                </a:solidFill>
                <a:latin typeface="Times New Roman" panose="02020603050405020304" pitchFamily="18" charset="0"/>
                <a:cs typeface="Times New Roman" panose="02020603050405020304" pitchFamily="18" charset="0"/>
              </a:rPr>
              <a:t> pirmās daļas 1., 2., 3., 4., 5., 6., 7. un 10.punktā.</a:t>
            </a:r>
          </a:p>
          <a:p>
            <a:pPr algn="l"/>
            <a:r>
              <a:rPr lang="lv-LV" sz="2200" dirty="0" smtClean="0">
                <a:solidFill>
                  <a:schemeClr val="tx1"/>
                </a:solidFill>
                <a:latin typeface="Times New Roman" panose="02020603050405020304" pitchFamily="18" charset="0"/>
                <a:cs typeface="Times New Roman" panose="02020603050405020304" pitchFamily="18" charset="0"/>
              </a:rPr>
              <a:t>Saskaņā ar šo normu kopumu, darba devējam aizliegts uzteikt darba līgumu ar darbinieku  šādos gadījumos: </a:t>
            </a:r>
          </a:p>
          <a:p>
            <a:pPr marL="342900" indent="-342900" algn="l">
              <a:buAutoNum type="arabicParenR"/>
            </a:pPr>
            <a:r>
              <a:rPr lang="en-US" sz="2200" dirty="0" err="1" smtClean="0">
                <a:solidFill>
                  <a:schemeClr val="tx1"/>
                </a:solidFill>
                <a:latin typeface="Times New Roman" panose="02020603050405020304" pitchFamily="18" charset="0"/>
                <a:cs typeface="Times New Roman" panose="02020603050405020304" pitchFamily="18" charset="0"/>
              </a:rPr>
              <a:t>ir</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atjaunots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darbinieks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kurš</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agrāk</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veica</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attiecīgo</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darbu</a:t>
            </a:r>
            <a:r>
              <a:rPr lang="en-US" sz="2200" dirty="0" smtClean="0">
                <a:solidFill>
                  <a:schemeClr val="tx1"/>
                </a:solidFill>
                <a:latin typeface="Times New Roman" panose="02020603050405020304" pitchFamily="18" charset="0"/>
                <a:cs typeface="Times New Roman" panose="02020603050405020304" pitchFamily="18" charset="0"/>
              </a:rPr>
              <a:t>;</a:t>
            </a:r>
            <a:endParaRPr lang="lv-LV" sz="2200" dirty="0" smtClean="0">
              <a:solidFill>
                <a:schemeClr val="tx1"/>
              </a:solidFill>
              <a:latin typeface="Times New Roman" panose="02020603050405020304" pitchFamily="18" charset="0"/>
              <a:cs typeface="Times New Roman" panose="02020603050405020304" pitchFamily="18" charset="0"/>
            </a:endParaRPr>
          </a:p>
          <a:p>
            <a:pPr marL="342900" indent="-342900" algn="l">
              <a:buAutoNum type="arabicParenR"/>
            </a:pP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tiek</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samazināts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darbinieku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skaits</a:t>
            </a:r>
            <a:r>
              <a:rPr lang="en-US" sz="2200" dirty="0" smtClean="0">
                <a:solidFill>
                  <a:schemeClr val="tx1"/>
                </a:solidFill>
                <a:latin typeface="Times New Roman" panose="02020603050405020304" pitchFamily="18" charset="0"/>
                <a:cs typeface="Times New Roman" panose="02020603050405020304" pitchFamily="18" charset="0"/>
              </a:rPr>
              <a:t>;</a:t>
            </a:r>
            <a:endParaRPr lang="lv-LV" sz="2200" dirty="0" smtClean="0">
              <a:solidFill>
                <a:schemeClr val="tx1"/>
              </a:solidFill>
              <a:latin typeface="Times New Roman" panose="02020603050405020304" pitchFamily="18" charset="0"/>
              <a:cs typeface="Times New Roman" panose="02020603050405020304" pitchFamily="18" charset="0"/>
            </a:endParaRPr>
          </a:p>
          <a:p>
            <a:pPr marL="342900" indent="-342900" algn="just">
              <a:buAutoNum type="arabicParenR"/>
            </a:pPr>
            <a:r>
              <a:rPr lang="en-US" sz="2200" dirty="0" err="1" smtClean="0">
                <a:solidFill>
                  <a:schemeClr val="tx1"/>
                </a:solidFill>
                <a:latin typeface="Times New Roman" panose="02020603050405020304" pitchFamily="18" charset="0"/>
                <a:cs typeface="Times New Roman" panose="02020603050405020304" pitchFamily="18" charset="0"/>
              </a:rPr>
              <a:t>darbinieks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pārejošas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darbnespējas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dēļ</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neveic</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vairāk</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nekā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sešus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mēnešus</a:t>
            </a:r>
            <a:r>
              <a:rPr lang="en-US" sz="2200" dirty="0" smtClean="0">
                <a:solidFill>
                  <a:schemeClr val="tx1"/>
                </a:solidFill>
                <a:latin typeface="Times New Roman" panose="02020603050405020304" pitchFamily="18" charset="0"/>
                <a:cs typeface="Times New Roman" panose="02020603050405020304" pitchFamily="18" charset="0"/>
              </a:rPr>
              <a:t>, ja </a:t>
            </a:r>
            <a:r>
              <a:rPr lang="en-US" sz="2200" dirty="0" err="1" smtClean="0">
                <a:solidFill>
                  <a:schemeClr val="tx1"/>
                </a:solidFill>
                <a:latin typeface="Times New Roman" panose="02020603050405020304" pitchFamily="18" charset="0"/>
                <a:cs typeface="Times New Roman" panose="02020603050405020304" pitchFamily="18" charset="0"/>
              </a:rPr>
              <a:t>darbnespēja</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ir</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nepārtraukta</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vai</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vienu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gadu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triju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gadu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periodā</a:t>
            </a:r>
            <a:r>
              <a:rPr lang="en-US" sz="2200" dirty="0" smtClean="0">
                <a:solidFill>
                  <a:schemeClr val="tx1"/>
                </a:solidFill>
                <a:latin typeface="Times New Roman" panose="02020603050405020304" pitchFamily="18" charset="0"/>
                <a:cs typeface="Times New Roman" panose="02020603050405020304" pitchFamily="18" charset="0"/>
              </a:rPr>
              <a:t>, ja </a:t>
            </a:r>
            <a:r>
              <a:rPr lang="en-US" sz="2200" dirty="0" err="1" smtClean="0">
                <a:solidFill>
                  <a:schemeClr val="tx1"/>
                </a:solidFill>
                <a:latin typeface="Times New Roman" panose="02020603050405020304" pitchFamily="18" charset="0"/>
                <a:cs typeface="Times New Roman" panose="02020603050405020304" pitchFamily="18" charset="0"/>
              </a:rPr>
              <a:t>darbnespēja</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atkārtojas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ar</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pārtraukumiem</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šajā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laikā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neieskaitot</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grūtniecības</a:t>
            </a:r>
            <a:r>
              <a:rPr lang="en-US" sz="2200" dirty="0" smtClean="0">
                <a:solidFill>
                  <a:schemeClr val="tx1"/>
                </a:solidFill>
                <a:latin typeface="Times New Roman" panose="02020603050405020304" pitchFamily="18" charset="0"/>
                <a:cs typeface="Times New Roman" panose="02020603050405020304" pitchFamily="18" charset="0"/>
              </a:rPr>
              <a:t> un </a:t>
            </a:r>
            <a:r>
              <a:rPr lang="en-US" sz="2200" dirty="0" err="1" smtClean="0">
                <a:solidFill>
                  <a:schemeClr val="tx1"/>
                </a:solidFill>
                <a:latin typeface="Times New Roman" panose="02020603050405020304" pitchFamily="18" charset="0"/>
                <a:cs typeface="Times New Roman" panose="02020603050405020304" pitchFamily="18" charset="0"/>
              </a:rPr>
              <a:t>dzemdību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atvaļinājumu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kā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arī</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darbnespējas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laiku</a:t>
            </a:r>
            <a:r>
              <a:rPr lang="en-US" sz="2200" dirty="0" smtClean="0">
                <a:solidFill>
                  <a:schemeClr val="tx1"/>
                </a:solidFill>
                <a:latin typeface="Times New Roman" panose="02020603050405020304" pitchFamily="18" charset="0"/>
                <a:cs typeface="Times New Roman" panose="02020603050405020304" pitchFamily="18" charset="0"/>
              </a:rPr>
              <a:t>, ja </a:t>
            </a:r>
            <a:r>
              <a:rPr lang="en-US" sz="2200" dirty="0" err="1" smtClean="0">
                <a:solidFill>
                  <a:schemeClr val="tx1"/>
                </a:solidFill>
                <a:latin typeface="Times New Roman" panose="02020603050405020304" pitchFamily="18" charset="0"/>
                <a:cs typeface="Times New Roman" panose="02020603050405020304" pitchFamily="18" charset="0"/>
              </a:rPr>
              <a:t>darbnespējas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iemesls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ir</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nelaimes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gadījums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darbā</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kura</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cēlonis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saistīts</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ar</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darba</a:t>
            </a:r>
            <a:r>
              <a:rPr lang="en-US" sz="2200" dirty="0" smtClean="0">
                <a:solidFill>
                  <a:schemeClr val="tx1"/>
                </a:solidFill>
                <a:latin typeface="Times New Roman" panose="02020603050405020304" pitchFamily="18" charset="0"/>
                <a:cs typeface="Times New Roman" panose="02020603050405020304" pitchFamily="18" charset="0"/>
              </a:rPr>
              <a:t> vides </a:t>
            </a:r>
            <a:r>
              <a:rPr lang="en-US" sz="2200" dirty="0" err="1" smtClean="0">
                <a:solidFill>
                  <a:schemeClr val="tx1"/>
                </a:solidFill>
                <a:latin typeface="Times New Roman" panose="02020603050405020304" pitchFamily="18" charset="0"/>
                <a:cs typeface="Times New Roman" panose="02020603050405020304" pitchFamily="18" charset="0"/>
              </a:rPr>
              <a:t>faktoru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iedarbību</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vai</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err="1" smtClean="0">
                <a:solidFill>
                  <a:schemeClr val="tx1"/>
                </a:solidFill>
                <a:latin typeface="Times New Roman" panose="02020603050405020304" pitchFamily="18" charset="0"/>
                <a:cs typeface="Times New Roman" panose="02020603050405020304" pitchFamily="18" charset="0"/>
              </a:rPr>
              <a:t>arodslimība</a:t>
            </a:r>
            <a:r>
              <a:rPr lang="en-US" sz="2200" dirty="0" smtClean="0">
                <a:solidFill>
                  <a:schemeClr val="tx1"/>
                </a:solidFill>
                <a:latin typeface="Times New Roman" panose="02020603050405020304" pitchFamily="18" charset="0"/>
                <a:cs typeface="Times New Roman" panose="02020603050405020304" pitchFamily="18" charset="0"/>
              </a:rPr>
              <a:t>.</a:t>
            </a:r>
            <a:endParaRPr lang="lv-LV"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303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3900" y="533402"/>
            <a:ext cx="10553700" cy="714374"/>
          </a:xfrm>
        </p:spPr>
        <p:txBody>
          <a:bodyPr>
            <a:noAutofit/>
          </a:bodyPr>
          <a:lstStyle/>
          <a:p>
            <a:r>
              <a:rPr lang="lv-LV" sz="3200" dirty="0" smtClean="0">
                <a:latin typeface="Times New Roman" panose="02020603050405020304" pitchFamily="18" charset="0"/>
                <a:cs typeface="Times New Roman" panose="02020603050405020304" pitchFamily="18" charset="0"/>
              </a:rPr>
              <a:t>Ierobežojumu pastāvēšana </a:t>
            </a:r>
            <a:r>
              <a:rPr lang="lv-LV" sz="3600" dirty="0" smtClean="0">
                <a:latin typeface="Times New Roman" panose="02020603050405020304" pitchFamily="18" charset="0"/>
                <a:cs typeface="Times New Roman" panose="02020603050405020304" pitchFamily="18" charset="0"/>
              </a:rPr>
              <a:t>izraisa d</a:t>
            </a:r>
            <a:r>
              <a:rPr lang="lv-LV" sz="3200" dirty="0" smtClean="0">
                <a:latin typeface="Times New Roman" panose="02020603050405020304" pitchFamily="18" charset="0"/>
                <a:cs typeface="Times New Roman" panose="02020603050405020304" pitchFamily="18" charset="0"/>
              </a:rPr>
              <a:t>arba devēja piesardzību</a:t>
            </a:r>
            <a:endParaRPr lang="lv-LV"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76300" y="1276350"/>
            <a:ext cx="10429786" cy="5019675"/>
          </a:xfrm>
        </p:spPr>
        <p:txBody>
          <a:bodyPr>
            <a:noAutofit/>
          </a:bodyPr>
          <a:lstStyle/>
          <a:p>
            <a:pPr algn="just"/>
            <a:r>
              <a:rPr lang="lv-LV" sz="2400" dirty="0" smtClean="0">
                <a:solidFill>
                  <a:schemeClr val="tx1"/>
                </a:solidFill>
                <a:latin typeface="Times New Roman" panose="02020603050405020304" pitchFamily="18" charset="0"/>
                <a:cs typeface="Times New Roman" panose="02020603050405020304" pitchFamily="18" charset="0"/>
              </a:rPr>
              <a:t>Katra no minētajām situācijām var radīt </a:t>
            </a:r>
            <a:r>
              <a:rPr lang="lv-LV" sz="2400" dirty="0">
                <a:solidFill>
                  <a:schemeClr val="tx1"/>
                </a:solidFill>
                <a:latin typeface="Times New Roman" panose="02020603050405020304" pitchFamily="18" charset="0"/>
                <a:cs typeface="Times New Roman" panose="02020603050405020304" pitchFamily="18" charset="0"/>
              </a:rPr>
              <a:t>darba devējam </a:t>
            </a:r>
            <a:r>
              <a:rPr lang="lv-LV" sz="2400" dirty="0" smtClean="0">
                <a:solidFill>
                  <a:schemeClr val="tx1"/>
                </a:solidFill>
                <a:latin typeface="Times New Roman" panose="02020603050405020304" pitchFamily="18" charset="0"/>
                <a:cs typeface="Times New Roman" panose="02020603050405020304" pitchFamily="18" charset="0"/>
              </a:rPr>
              <a:t>lielākas vai mazākas problēmas, tomēr praksē visvairāk </a:t>
            </a:r>
            <a:r>
              <a:rPr lang="lv-LV" sz="2400" dirty="0">
                <a:solidFill>
                  <a:schemeClr val="tx1"/>
                </a:solidFill>
                <a:latin typeface="Times New Roman" panose="02020603050405020304" pitchFamily="18" charset="0"/>
                <a:cs typeface="Times New Roman" panose="02020603050405020304" pitchFamily="18" charset="0"/>
              </a:rPr>
              <a:t>darba </a:t>
            </a:r>
            <a:r>
              <a:rPr lang="lv-LV" sz="2400" dirty="0" smtClean="0">
                <a:solidFill>
                  <a:schemeClr val="tx1"/>
                </a:solidFill>
                <a:latin typeface="Times New Roman" panose="02020603050405020304" pitchFamily="18" charset="0"/>
                <a:cs typeface="Times New Roman" panose="02020603050405020304" pitchFamily="18" charset="0"/>
              </a:rPr>
              <a:t>devēji saskārušies ar situācijām, kad darba rakstura un tā apjoma izmaiņu rezultātā ir nepieciešams </a:t>
            </a:r>
            <a:r>
              <a:rPr lang="en-US" sz="2400" dirty="0" err="1" smtClean="0">
                <a:solidFill>
                  <a:schemeClr val="tx1"/>
                </a:solidFill>
                <a:latin typeface="Times New Roman" panose="02020603050405020304" pitchFamily="18" charset="0"/>
                <a:cs typeface="Times New Roman" panose="02020603050405020304" pitchFamily="18" charset="0"/>
              </a:rPr>
              <a:t>samazināt</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darbinieku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skait</a:t>
            </a:r>
            <a:r>
              <a:rPr lang="lv-LV" sz="2400" dirty="0" smtClean="0">
                <a:solidFill>
                  <a:schemeClr val="tx1"/>
                </a:solidFill>
                <a:latin typeface="Times New Roman" panose="02020603050405020304" pitchFamily="18" charset="0"/>
                <a:cs typeface="Times New Roman" panose="02020603050405020304" pitchFamily="18" charset="0"/>
              </a:rPr>
              <a:t>u, turklāt, persona ar invaliditāti ir bijusi nodarbināta amatā, kurš vairs nav nepieciešams. Savukārt citu – konkrētajai personai ar invaliditāti piemērotu darba vietu izveidot nav iespējams vai arī tādas izveidošana uzliktu </a:t>
            </a:r>
            <a:r>
              <a:rPr lang="lv-LV" sz="2400" dirty="0">
                <a:solidFill>
                  <a:schemeClr val="tx1"/>
                </a:solidFill>
                <a:latin typeface="Times New Roman" panose="02020603050405020304" pitchFamily="18" charset="0"/>
                <a:cs typeface="Times New Roman" panose="02020603050405020304" pitchFamily="18" charset="0"/>
              </a:rPr>
              <a:t>darba devējam nesamērīgu </a:t>
            </a:r>
            <a:r>
              <a:rPr lang="lv-LV" sz="2400" dirty="0" smtClean="0">
                <a:solidFill>
                  <a:schemeClr val="tx1"/>
                </a:solidFill>
                <a:latin typeface="Times New Roman" panose="02020603050405020304" pitchFamily="18" charset="0"/>
                <a:cs typeface="Times New Roman" panose="02020603050405020304" pitchFamily="18" charset="0"/>
              </a:rPr>
              <a:t>slogu. </a:t>
            </a:r>
          </a:p>
          <a:p>
            <a:pPr algn="just"/>
            <a:r>
              <a:rPr lang="lv-LV" sz="2400" dirty="0" smtClean="0">
                <a:solidFill>
                  <a:schemeClr val="tx1"/>
                </a:solidFill>
                <a:latin typeface="Times New Roman" panose="02020603050405020304" pitchFamily="18" charset="0"/>
                <a:cs typeface="Times New Roman" panose="02020603050405020304" pitchFamily="18" charset="0"/>
              </a:rPr>
              <a:t>Šādās situācijās </a:t>
            </a:r>
            <a:r>
              <a:rPr lang="lv-LV" sz="2400" dirty="0">
                <a:solidFill>
                  <a:schemeClr val="tx1"/>
                </a:solidFill>
                <a:latin typeface="Times New Roman" panose="02020603050405020304" pitchFamily="18" charset="0"/>
                <a:cs typeface="Times New Roman" panose="02020603050405020304" pitchFamily="18" charset="0"/>
              </a:rPr>
              <a:t>darba devējam </a:t>
            </a:r>
            <a:r>
              <a:rPr lang="lv-LV" sz="2400" dirty="0" smtClean="0">
                <a:solidFill>
                  <a:schemeClr val="tx1"/>
                </a:solidFill>
                <a:latin typeface="Times New Roman" panose="02020603050405020304" pitchFamily="18" charset="0"/>
                <a:cs typeface="Times New Roman" panose="02020603050405020304" pitchFamily="18" charset="0"/>
              </a:rPr>
              <a:t>pastāv iespēja mēģināt risināt problēmu, izmantojot darba likuma 101.panta 5.daļā paredzētās tiesības izņēmuma </a:t>
            </a:r>
            <a:r>
              <a:rPr lang="lv-LV" sz="2400" dirty="0">
                <a:solidFill>
                  <a:schemeClr val="tx1"/>
                </a:solidFill>
                <a:latin typeface="Times New Roman" panose="02020603050405020304" pitchFamily="18" charset="0"/>
                <a:cs typeface="Times New Roman" panose="02020603050405020304" pitchFamily="18" charset="0"/>
              </a:rPr>
              <a:t>kārtā </a:t>
            </a:r>
            <a:r>
              <a:rPr lang="lv-LV" sz="2400" dirty="0" smtClean="0">
                <a:solidFill>
                  <a:schemeClr val="tx1"/>
                </a:solidFill>
                <a:latin typeface="Times New Roman" panose="02020603050405020304" pitchFamily="18" charset="0"/>
                <a:cs typeface="Times New Roman" panose="02020603050405020304" pitchFamily="18" charset="0"/>
              </a:rPr>
              <a:t>celt </a:t>
            </a:r>
            <a:r>
              <a:rPr lang="lv-LV" sz="2400" dirty="0">
                <a:solidFill>
                  <a:schemeClr val="tx1"/>
                </a:solidFill>
                <a:latin typeface="Times New Roman" panose="02020603050405020304" pitchFamily="18" charset="0"/>
                <a:cs typeface="Times New Roman" panose="02020603050405020304" pitchFamily="18" charset="0"/>
              </a:rPr>
              <a:t>prasību tiesā par darba tiesisko attiecību izbeigšanu gadījumos, </a:t>
            </a:r>
            <a:r>
              <a:rPr lang="lv-LV" sz="2400" dirty="0" smtClean="0">
                <a:solidFill>
                  <a:schemeClr val="tx1"/>
                </a:solidFill>
                <a:latin typeface="Times New Roman" panose="02020603050405020304" pitchFamily="18" charset="0"/>
                <a:cs typeface="Times New Roman" panose="02020603050405020304" pitchFamily="18" charset="0"/>
              </a:rPr>
              <a:t>ja </a:t>
            </a:r>
            <a:r>
              <a:rPr lang="lv-LV" sz="2400" dirty="0">
                <a:solidFill>
                  <a:schemeClr val="tx1"/>
                </a:solidFill>
                <a:latin typeface="Times New Roman" panose="02020603050405020304" pitchFamily="18" charset="0"/>
                <a:cs typeface="Times New Roman" panose="02020603050405020304" pitchFamily="18" charset="0"/>
              </a:rPr>
              <a:t>viņam ir svarīgs </a:t>
            </a:r>
            <a:r>
              <a:rPr lang="lv-LV" sz="2400" dirty="0" smtClean="0">
                <a:solidFill>
                  <a:schemeClr val="tx1"/>
                </a:solidFill>
                <a:latin typeface="Times New Roman" panose="02020603050405020304" pitchFamily="18" charset="0"/>
                <a:cs typeface="Times New Roman" panose="02020603050405020304" pitchFamily="18" charset="0"/>
              </a:rPr>
              <a:t>iemesls, </a:t>
            </a:r>
            <a:r>
              <a:rPr lang="lv-LV" sz="2400" dirty="0">
                <a:solidFill>
                  <a:schemeClr val="tx1"/>
                </a:solidFill>
                <a:latin typeface="Times New Roman" panose="02020603050405020304" pitchFamily="18" charset="0"/>
                <a:cs typeface="Times New Roman" panose="02020603050405020304" pitchFamily="18" charset="0"/>
              </a:rPr>
              <a:t>p</a:t>
            </a:r>
            <a:r>
              <a:rPr lang="lv-LV" sz="2400" dirty="0" smtClean="0">
                <a:solidFill>
                  <a:schemeClr val="tx1"/>
                </a:solidFill>
                <a:latin typeface="Times New Roman" panose="02020603050405020304" pitchFamily="18" charset="0"/>
                <a:cs typeface="Times New Roman" panose="02020603050405020304" pitchFamily="18" charset="0"/>
              </a:rPr>
              <a:t>ar </a:t>
            </a:r>
            <a:r>
              <a:rPr lang="lv-LV" sz="2400" dirty="0">
                <a:solidFill>
                  <a:schemeClr val="tx1"/>
                </a:solidFill>
                <a:latin typeface="Times New Roman" panose="02020603050405020304" pitchFamily="18" charset="0"/>
                <a:cs typeface="Times New Roman" panose="02020603050405020304" pitchFamily="18" charset="0"/>
              </a:rPr>
              <a:t>k</a:t>
            </a:r>
            <a:r>
              <a:rPr lang="lv-LV" sz="2400" dirty="0" smtClean="0">
                <a:solidFill>
                  <a:schemeClr val="tx1"/>
                </a:solidFill>
                <a:latin typeface="Times New Roman" panose="02020603050405020304" pitchFamily="18" charset="0"/>
                <a:cs typeface="Times New Roman" panose="02020603050405020304" pitchFamily="18" charset="0"/>
              </a:rPr>
              <a:t>ādu ir </a:t>
            </a:r>
            <a:r>
              <a:rPr lang="lv-LV" sz="2400" dirty="0">
                <a:solidFill>
                  <a:schemeClr val="tx1"/>
                </a:solidFill>
                <a:latin typeface="Times New Roman" panose="02020603050405020304" pitchFamily="18" charset="0"/>
                <a:cs typeface="Times New Roman" panose="02020603050405020304" pitchFamily="18" charset="0"/>
              </a:rPr>
              <a:t>atzīstams katrs tāds apstāklis, kas, pamatojoties uz tikumības un savstarpējas taisnprātības apsvērumiem, neļauj turpināt darba tiesiskās attiecības. Jautājumu par svarīga iemesla esamību izšķir tiesa pēc sava ieskata.</a:t>
            </a:r>
            <a:endParaRPr lang="lv-LV" sz="2400" dirty="0" smtClean="0">
              <a:solidFill>
                <a:schemeClr val="tx1"/>
              </a:solidFill>
              <a:latin typeface="Times New Roman" panose="02020603050405020304" pitchFamily="18" charset="0"/>
              <a:cs typeface="Times New Roman" panose="02020603050405020304" pitchFamily="18" charset="0"/>
            </a:endParaRPr>
          </a:p>
          <a:p>
            <a:pPr algn="just"/>
            <a:endParaRPr lang="lv-LV"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6838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75" y="400050"/>
            <a:ext cx="10515600" cy="1343025"/>
          </a:xfrm>
        </p:spPr>
        <p:txBody>
          <a:bodyPr>
            <a:noAutofit/>
          </a:bodyPr>
          <a:lstStyle/>
          <a:p>
            <a:pPr lvl="0"/>
            <a:r>
              <a:rPr lang="lv-LV" sz="3200" dirty="0" smtClean="0">
                <a:latin typeface="Times New Roman" panose="02020603050405020304" pitchFamily="18" charset="0"/>
                <a:cs typeface="Times New Roman" panose="02020603050405020304" pitchFamily="18" charset="0"/>
              </a:rPr>
              <a:t>Par d</a:t>
            </a:r>
            <a:r>
              <a:rPr lang="en-US" sz="3200" dirty="0" err="1" smtClean="0">
                <a:latin typeface="Times New Roman" panose="02020603050405020304" pitchFamily="18" charset="0"/>
                <a:cs typeface="Times New Roman" panose="02020603050405020304" pitchFamily="18" charset="0"/>
              </a:rPr>
              <a:t>arba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devēja</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pienākum</a:t>
            </a:r>
            <a:r>
              <a:rPr lang="lv-LV" sz="3200" dirty="0" smtClean="0">
                <a:latin typeface="Times New Roman" panose="02020603050405020304" pitchFamily="18" charset="0"/>
                <a:cs typeface="Times New Roman" panose="02020603050405020304" pitchFamily="18" charset="0"/>
              </a:rPr>
              <a:t>u </a:t>
            </a:r>
            <a:r>
              <a:rPr lang="en-US" sz="3200" dirty="0" err="1">
                <a:latin typeface="Times New Roman" panose="02020603050405020304" pitchFamily="18" charset="0"/>
                <a:cs typeface="Times New Roman" panose="02020603050405020304" pitchFamily="18" charset="0"/>
              </a:rPr>
              <a:t>izmaksāt</a:t>
            </a:r>
            <a:r>
              <a:rPr lang="en-US" sz="3200" dirty="0">
                <a:latin typeface="Times New Roman" panose="02020603050405020304" pitchFamily="18" charset="0"/>
                <a:cs typeface="Times New Roman" panose="02020603050405020304" pitchFamily="18" charset="0"/>
              </a:rPr>
              <a:t> no </a:t>
            </a:r>
            <a:r>
              <a:rPr lang="en-US" sz="3200" dirty="0" err="1">
                <a:latin typeface="Times New Roman" panose="02020603050405020304" pitchFamily="18" charset="0"/>
                <a:cs typeface="Times New Roman" panose="02020603050405020304" pitchFamily="18" charset="0"/>
              </a:rPr>
              <a:t>saviem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līdzekļiem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slimības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naudu</a:t>
            </a:r>
            <a:r>
              <a:rPr lang="en-US" sz="3200" dirty="0">
                <a:latin typeface="Times New Roman" panose="02020603050405020304" pitchFamily="18" charset="0"/>
                <a:cs typeface="Times New Roman" panose="02020603050405020304" pitchFamily="18" charset="0"/>
              </a:rPr>
              <a:t> par </a:t>
            </a:r>
            <a:r>
              <a:rPr lang="en-US" sz="3200" dirty="0" err="1">
                <a:latin typeface="Times New Roman" panose="02020603050405020304" pitchFamily="18" charset="0"/>
                <a:cs typeface="Times New Roman" panose="02020603050405020304" pitchFamily="18" charset="0"/>
              </a:rPr>
              <a:t>darbnespējas</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dienām</a:t>
            </a:r>
            <a:r>
              <a:rPr lang="lv-LV" sz="3200" dirty="0">
                <a:latin typeface="Times New Roman" panose="02020603050405020304" pitchFamily="18" charset="0"/>
                <a:cs typeface="Times New Roman" panose="02020603050405020304" pitchFamily="18" charset="0"/>
              </a:rPr>
              <a:t> </a:t>
            </a:r>
          </a:p>
        </p:txBody>
      </p:sp>
      <p:sp>
        <p:nvSpPr>
          <p:cNvPr id="3" name="Subtitle 2"/>
          <p:cNvSpPr>
            <a:spLocks noGrp="1"/>
          </p:cNvSpPr>
          <p:nvPr>
            <p:ph type="subTitle" idx="1"/>
          </p:nvPr>
        </p:nvSpPr>
        <p:spPr>
          <a:xfrm>
            <a:off x="971550" y="1752599"/>
            <a:ext cx="10420350" cy="4524375"/>
          </a:xfrm>
        </p:spPr>
        <p:txBody>
          <a:bodyPr>
            <a:normAutofit/>
          </a:bodyPr>
          <a:lstStyle/>
          <a:p>
            <a:pPr lvl="0" algn="just"/>
            <a:r>
              <a:rPr lang="lv-LV" sz="2400" dirty="0" smtClean="0">
                <a:solidFill>
                  <a:schemeClr val="tx1"/>
                </a:solidFill>
                <a:latin typeface="Times New Roman" panose="02020603050405020304" pitchFamily="18" charset="0"/>
                <a:cs typeface="Times New Roman" panose="02020603050405020304" pitchFamily="18" charset="0"/>
              </a:rPr>
              <a:t>Likuma </a:t>
            </a:r>
            <a:r>
              <a:rPr lang="lv-LV" sz="2400" dirty="0">
                <a:solidFill>
                  <a:schemeClr val="tx1"/>
                </a:solidFill>
                <a:latin typeface="Times New Roman" panose="02020603050405020304" pitchFamily="18" charset="0"/>
                <a:cs typeface="Times New Roman" panose="02020603050405020304" pitchFamily="18" charset="0"/>
              </a:rPr>
              <a:t>«</a:t>
            </a:r>
            <a:r>
              <a:rPr lang="fr-FR" sz="2400" dirty="0">
                <a:solidFill>
                  <a:schemeClr val="tx1"/>
                </a:solidFill>
                <a:latin typeface="Times New Roman" panose="02020603050405020304" pitchFamily="18" charset="0"/>
                <a:cs typeface="Times New Roman" panose="02020603050405020304" pitchFamily="18" charset="0"/>
              </a:rPr>
              <a:t>Par </a:t>
            </a:r>
            <a:r>
              <a:rPr lang="fr-FR" sz="2400" dirty="0" err="1">
                <a:solidFill>
                  <a:schemeClr val="tx1"/>
                </a:solidFill>
                <a:latin typeface="Times New Roman" panose="02020603050405020304" pitchFamily="18" charset="0"/>
                <a:cs typeface="Times New Roman" panose="02020603050405020304" pitchFamily="18" charset="0"/>
              </a:rPr>
              <a:t>maternitātes</a:t>
            </a:r>
            <a:r>
              <a:rPr lang="fr-FR" sz="2400" dirty="0">
                <a:solidFill>
                  <a:schemeClr val="tx1"/>
                </a:solidFill>
                <a:latin typeface="Times New Roman" panose="02020603050405020304" pitchFamily="18" charset="0"/>
                <a:cs typeface="Times New Roman" panose="02020603050405020304" pitchFamily="18" charset="0"/>
              </a:rPr>
              <a:t> un </a:t>
            </a:r>
            <a:r>
              <a:rPr lang="fr-FR" sz="2400" dirty="0" err="1">
                <a:solidFill>
                  <a:schemeClr val="tx1"/>
                </a:solidFill>
                <a:latin typeface="Times New Roman" panose="02020603050405020304" pitchFamily="18" charset="0"/>
                <a:cs typeface="Times New Roman" panose="02020603050405020304" pitchFamily="18" charset="0"/>
              </a:rPr>
              <a:t>slimības</a:t>
            </a:r>
            <a:r>
              <a:rPr lang="fr-FR" sz="2400" dirty="0">
                <a:solidFill>
                  <a:schemeClr val="tx1"/>
                </a:solidFill>
                <a:latin typeface="Times New Roman" panose="02020603050405020304" pitchFamily="18" charset="0"/>
                <a:cs typeface="Times New Roman" panose="02020603050405020304" pitchFamily="18" charset="0"/>
              </a:rPr>
              <a:t> </a:t>
            </a:r>
            <a:r>
              <a:rPr lang="fr-FR" sz="2400" dirty="0" err="1">
                <a:solidFill>
                  <a:schemeClr val="tx1"/>
                </a:solidFill>
                <a:latin typeface="Times New Roman" panose="02020603050405020304" pitchFamily="18" charset="0"/>
                <a:cs typeface="Times New Roman" panose="02020603050405020304" pitchFamily="18" charset="0"/>
              </a:rPr>
              <a:t>apdrošināšanu</a:t>
            </a:r>
            <a:r>
              <a:rPr lang="lv-LV" sz="2400" dirty="0">
                <a:solidFill>
                  <a:schemeClr val="tx1"/>
                </a:solidFill>
                <a:latin typeface="Times New Roman" panose="02020603050405020304" pitchFamily="18" charset="0"/>
                <a:cs typeface="Times New Roman" panose="02020603050405020304" pitchFamily="18" charset="0"/>
              </a:rPr>
              <a:t>» </a:t>
            </a:r>
            <a:r>
              <a:rPr lang="lv-LV" sz="2400" dirty="0" smtClean="0">
                <a:solidFill>
                  <a:schemeClr val="tx1"/>
                </a:solidFill>
                <a:latin typeface="Times New Roman" panose="02020603050405020304" pitchFamily="18" charset="0"/>
                <a:cs typeface="Times New Roman" panose="02020603050405020304" pitchFamily="18" charset="0"/>
              </a:rPr>
              <a:t>1.panta 5.punkts noteic, ka slimības </a:t>
            </a:r>
            <a:r>
              <a:rPr lang="lv-LV" sz="2400" dirty="0">
                <a:solidFill>
                  <a:schemeClr val="tx1"/>
                </a:solidFill>
                <a:latin typeface="Times New Roman" panose="02020603050405020304" pitchFamily="18" charset="0"/>
                <a:cs typeface="Times New Roman" panose="02020603050405020304" pitchFamily="18" charset="0"/>
              </a:rPr>
              <a:t>nauda </a:t>
            </a:r>
            <a:r>
              <a:rPr lang="lv-LV" sz="2400" dirty="0" smtClean="0">
                <a:solidFill>
                  <a:schemeClr val="tx1"/>
                </a:solidFill>
                <a:latin typeface="Times New Roman" panose="02020603050405020304" pitchFamily="18" charset="0"/>
                <a:cs typeface="Times New Roman" panose="02020603050405020304" pitchFamily="18" charset="0"/>
              </a:rPr>
              <a:t>ir </a:t>
            </a:r>
            <a:r>
              <a:rPr lang="lv-LV" sz="2400" i="1" dirty="0">
                <a:solidFill>
                  <a:schemeClr val="tx1"/>
                </a:solidFill>
                <a:latin typeface="Times New Roman" panose="02020603050405020304" pitchFamily="18" charset="0"/>
                <a:cs typeface="Times New Roman" panose="02020603050405020304" pitchFamily="18" charset="0"/>
              </a:rPr>
              <a:t>algotā darbā gūtie ienākumi, ko darba devējs izmaksā no darba samaksas fonda darba ņēmējam darba nespējas </a:t>
            </a:r>
            <a:r>
              <a:rPr lang="lv-LV" sz="2400" i="1" dirty="0" smtClean="0">
                <a:solidFill>
                  <a:schemeClr val="tx1"/>
                </a:solidFill>
                <a:latin typeface="Times New Roman" panose="02020603050405020304" pitchFamily="18" charset="0"/>
                <a:cs typeface="Times New Roman" panose="02020603050405020304" pitchFamily="18" charset="0"/>
              </a:rPr>
              <a:t>gadījumā</a:t>
            </a:r>
            <a:r>
              <a:rPr lang="lv-LV" sz="2400" dirty="0" smtClean="0">
                <a:solidFill>
                  <a:schemeClr val="tx1"/>
                </a:solidFill>
                <a:latin typeface="Times New Roman" panose="02020603050405020304" pitchFamily="18" charset="0"/>
                <a:cs typeface="Times New Roman" panose="02020603050405020304" pitchFamily="18" charset="0"/>
              </a:rPr>
              <a:t>. </a:t>
            </a:r>
            <a:endParaRPr lang="lv-LV" sz="2400" dirty="0">
              <a:solidFill>
                <a:schemeClr val="tx1"/>
              </a:solidFill>
              <a:latin typeface="Times New Roman" panose="02020603050405020304" pitchFamily="18" charset="0"/>
              <a:cs typeface="Times New Roman" panose="02020603050405020304" pitchFamily="18" charset="0"/>
            </a:endParaRPr>
          </a:p>
          <a:p>
            <a:pPr lvl="0" algn="just"/>
            <a:r>
              <a:rPr lang="lv-LV" sz="2400" dirty="0">
                <a:solidFill>
                  <a:schemeClr val="tx1"/>
                </a:solidFill>
                <a:latin typeface="Times New Roman" panose="02020603050405020304" pitchFamily="18" charset="0"/>
                <a:cs typeface="Times New Roman" panose="02020603050405020304" pitchFamily="18" charset="0"/>
              </a:rPr>
              <a:t>Likuma </a:t>
            </a:r>
            <a:r>
              <a:rPr lang="en-US" sz="2400" dirty="0" smtClean="0">
                <a:solidFill>
                  <a:schemeClr val="tx1"/>
                </a:solidFill>
                <a:latin typeface="Times New Roman" panose="02020603050405020304" pitchFamily="18" charset="0"/>
                <a:cs typeface="Times New Roman" panose="02020603050405020304" pitchFamily="18" charset="0"/>
              </a:rPr>
              <a:t>36.pant</a:t>
            </a:r>
            <a:r>
              <a:rPr lang="lv-LV" sz="2400" dirty="0">
                <a:solidFill>
                  <a:schemeClr val="tx1"/>
                </a:solidFill>
                <a:latin typeface="Times New Roman" panose="02020603050405020304" pitchFamily="18" charset="0"/>
                <a:cs typeface="Times New Roman" panose="02020603050405020304" pitchFamily="18" charset="0"/>
              </a:rPr>
              <a:t>ā </a:t>
            </a:r>
            <a:r>
              <a:rPr lang="lv-LV" sz="2400" dirty="0" smtClean="0">
                <a:solidFill>
                  <a:schemeClr val="tx1"/>
                </a:solidFill>
                <a:latin typeface="Times New Roman" panose="02020603050405020304" pitchFamily="18" charset="0"/>
                <a:cs typeface="Times New Roman" panose="02020603050405020304" pitchFamily="18" charset="0"/>
              </a:rPr>
              <a:t>ir noteikts</a:t>
            </a:r>
            <a:r>
              <a:rPr lang="en-US" sz="2400" dirty="0" smtClean="0">
                <a:solidFill>
                  <a:schemeClr val="tx1"/>
                </a:solidFill>
                <a:latin typeface="Times New Roman" panose="02020603050405020304" pitchFamily="18" charset="0"/>
                <a:cs typeface="Times New Roman" panose="02020603050405020304" pitchFamily="18" charset="0"/>
              </a:rPr>
              <a:t> </a:t>
            </a:r>
            <a:r>
              <a:rPr lang="lv-LV" sz="2400" dirty="0">
                <a:solidFill>
                  <a:schemeClr val="tx1"/>
                </a:solidFill>
                <a:latin typeface="Times New Roman" panose="02020603050405020304" pitchFamily="18" charset="0"/>
                <a:cs typeface="Times New Roman" panose="02020603050405020304" pitchFamily="18" charset="0"/>
              </a:rPr>
              <a:t>d</a:t>
            </a:r>
            <a:r>
              <a:rPr lang="en-US" sz="2400" dirty="0" err="1">
                <a:solidFill>
                  <a:schemeClr val="tx1"/>
                </a:solidFill>
                <a:latin typeface="Times New Roman" panose="02020603050405020304" pitchFamily="18" charset="0"/>
                <a:cs typeface="Times New Roman" panose="02020603050405020304" pitchFamily="18" charset="0"/>
              </a:rPr>
              <a:t>arba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devēja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pienākum</a:t>
            </a:r>
            <a:r>
              <a:rPr lang="lv-LV" sz="2400" dirty="0">
                <a:solidFill>
                  <a:schemeClr val="tx1"/>
                </a:solidFill>
                <a:latin typeface="Times New Roman" panose="02020603050405020304" pitchFamily="18" charset="0"/>
                <a:cs typeface="Times New Roman" panose="02020603050405020304" pitchFamily="18" charset="0"/>
              </a:rPr>
              <a:t>s </a:t>
            </a:r>
            <a:r>
              <a:rPr lang="en-US" sz="2400" dirty="0" err="1">
                <a:solidFill>
                  <a:schemeClr val="tx1"/>
                </a:solidFill>
                <a:latin typeface="Times New Roman" panose="02020603050405020304" pitchFamily="18" charset="0"/>
                <a:cs typeface="Times New Roman" panose="02020603050405020304" pitchFamily="18" charset="0"/>
              </a:rPr>
              <a:t>izmaksāt</a:t>
            </a:r>
            <a:r>
              <a:rPr lang="en-US" sz="2400" dirty="0">
                <a:solidFill>
                  <a:schemeClr val="tx1"/>
                </a:solidFill>
                <a:latin typeface="Times New Roman" panose="02020603050405020304" pitchFamily="18" charset="0"/>
                <a:cs typeface="Times New Roman" panose="02020603050405020304" pitchFamily="18" charset="0"/>
              </a:rPr>
              <a:t> no </a:t>
            </a:r>
            <a:r>
              <a:rPr lang="en-US" sz="2400" dirty="0" err="1">
                <a:solidFill>
                  <a:schemeClr val="tx1"/>
                </a:solidFill>
                <a:latin typeface="Times New Roman" panose="02020603050405020304" pitchFamily="18" charset="0"/>
                <a:cs typeface="Times New Roman" panose="02020603050405020304" pitchFamily="18" charset="0"/>
              </a:rPr>
              <a:t>saviem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līdzekļiem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slimības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naudu</a:t>
            </a:r>
            <a:r>
              <a:rPr lang="en-US" sz="2400" dirty="0">
                <a:solidFill>
                  <a:schemeClr val="tx1"/>
                </a:solidFill>
                <a:latin typeface="Times New Roman" panose="02020603050405020304" pitchFamily="18" charset="0"/>
                <a:cs typeface="Times New Roman" panose="02020603050405020304" pitchFamily="18" charset="0"/>
              </a:rPr>
              <a:t> par </a:t>
            </a:r>
            <a:r>
              <a:rPr lang="en-US" sz="2400" dirty="0" err="1">
                <a:solidFill>
                  <a:schemeClr val="tx1"/>
                </a:solidFill>
                <a:latin typeface="Times New Roman" panose="02020603050405020304" pitchFamily="18" charset="0"/>
                <a:cs typeface="Times New Roman" panose="02020603050405020304" pitchFamily="18" charset="0"/>
              </a:rPr>
              <a:t>darbnespējas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dienām</a:t>
            </a:r>
            <a:r>
              <a:rPr lang="lv-LV"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kurās</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darba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ņēmējam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būtu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bijis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jāstrādā</a:t>
            </a:r>
            <a:r>
              <a:rPr lang="en-US" sz="2400" dirty="0">
                <a:solidFill>
                  <a:schemeClr val="tx1"/>
                </a:solidFill>
                <a:latin typeface="Times New Roman" panose="02020603050405020304" pitchFamily="18" charset="0"/>
                <a:cs typeface="Times New Roman" panose="02020603050405020304" pitchFamily="18" charset="0"/>
              </a:rPr>
              <a:t>. </a:t>
            </a:r>
            <a:endParaRPr lang="lv-LV" sz="2400" dirty="0" smtClean="0">
              <a:solidFill>
                <a:schemeClr val="tx1"/>
              </a:solidFill>
              <a:latin typeface="Times New Roman" panose="02020603050405020304" pitchFamily="18" charset="0"/>
              <a:cs typeface="Times New Roman" panose="02020603050405020304" pitchFamily="18" charset="0"/>
            </a:endParaRPr>
          </a:p>
          <a:p>
            <a:pPr lvl="0" algn="just"/>
            <a:r>
              <a:rPr lang="lv-LV" sz="2400" dirty="0" smtClean="0">
                <a:solidFill>
                  <a:schemeClr val="tx1"/>
                </a:solidFill>
                <a:latin typeface="Times New Roman" panose="02020603050405020304" pitchFamily="18" charset="0"/>
                <a:cs typeface="Times New Roman" panose="02020603050405020304" pitchFamily="18" charset="0"/>
              </a:rPr>
              <a:t>Pēc būtības vispārējā gadījumā tā ir obligātās sociālās apdrošināšanas sistēmas funkcija, kas Latvijā vēsturiski ir atstāta darba devēju atbildības lokā. </a:t>
            </a:r>
          </a:p>
          <a:p>
            <a:pPr algn="just"/>
            <a:r>
              <a:rPr lang="lv-LV" sz="2400" dirty="0" smtClean="0">
                <a:solidFill>
                  <a:schemeClr val="tx1"/>
                </a:solidFill>
                <a:latin typeface="Times New Roman" panose="02020603050405020304" pitchFamily="18" charset="0"/>
                <a:cs typeface="Times New Roman" panose="02020603050405020304" pitchFamily="18" charset="0"/>
              </a:rPr>
              <a:t>Attiecībā uz invaliditāti problemātiskas ir situācijas, kad invaliditātes pamats ir saistīts ar izteikti mainīgu slimības norisi - saasinājumu</a:t>
            </a:r>
            <a:r>
              <a:rPr lang="lv-LV" sz="2400" dirty="0">
                <a:solidFill>
                  <a:schemeClr val="tx1"/>
                </a:solidFill>
                <a:latin typeface="Times New Roman" panose="02020603050405020304" pitchFamily="18" charset="0"/>
                <a:cs typeface="Times New Roman" panose="02020603050405020304" pitchFamily="18" charset="0"/>
              </a:rPr>
              <a:t> </a:t>
            </a:r>
            <a:r>
              <a:rPr lang="lv-LV" sz="2400" dirty="0" smtClean="0">
                <a:solidFill>
                  <a:schemeClr val="tx1"/>
                </a:solidFill>
                <a:latin typeface="Times New Roman" panose="02020603050405020304" pitchFamily="18" charset="0"/>
                <a:cs typeface="Times New Roman" panose="02020603050405020304" pitchFamily="18" charset="0"/>
              </a:rPr>
              <a:t>un</a:t>
            </a:r>
            <a:r>
              <a:rPr lang="lv-LV" sz="2400" dirty="0">
                <a:solidFill>
                  <a:schemeClr val="tx1"/>
                </a:solidFill>
                <a:latin typeface="Times New Roman" panose="02020603050405020304" pitchFamily="18" charset="0"/>
                <a:cs typeface="Times New Roman" panose="02020603050405020304" pitchFamily="18" charset="0"/>
              </a:rPr>
              <a:t> </a:t>
            </a:r>
            <a:r>
              <a:rPr lang="lv-LV" sz="2400" dirty="0" smtClean="0">
                <a:solidFill>
                  <a:schemeClr val="tx1"/>
                </a:solidFill>
                <a:latin typeface="Times New Roman" panose="02020603050405020304" pitchFamily="18" charset="0"/>
                <a:cs typeface="Times New Roman" panose="02020603050405020304" pitchFamily="18" charset="0"/>
              </a:rPr>
              <a:t>remisijas fāzēm.</a:t>
            </a:r>
          </a:p>
          <a:p>
            <a:pPr algn="just"/>
            <a:r>
              <a:rPr lang="lv-LV" sz="2400" dirty="0" smtClean="0">
                <a:solidFill>
                  <a:schemeClr val="tx1"/>
                </a:solidFill>
                <a:latin typeface="Times New Roman" panose="02020603050405020304" pitchFamily="18" charset="0"/>
                <a:cs typeface="Times New Roman" panose="02020603050405020304" pitchFamily="18" charset="0"/>
              </a:rPr>
              <a:t>Šajās situācijās darba devējam ir ne tikai jāmeklē aizvietotājs, bet papildus tam ir jāizmaksā arī slimības nauda. </a:t>
            </a:r>
            <a:endParaRPr lang="lv-LV" sz="2400" dirty="0">
              <a:solidFill>
                <a:schemeClr val="tx1"/>
              </a:solidFill>
              <a:latin typeface="Times New Roman" panose="02020603050405020304" pitchFamily="18" charset="0"/>
              <a:cs typeface="Times New Roman" panose="02020603050405020304" pitchFamily="18" charset="0"/>
            </a:endParaRPr>
          </a:p>
          <a:p>
            <a:endParaRPr lang="lv-LV" sz="2800" dirty="0"/>
          </a:p>
        </p:txBody>
      </p:sp>
    </p:spTree>
    <p:extLst>
      <p:ext uri="{BB962C8B-B14F-4D97-AF65-F5344CB8AC3E}">
        <p14:creationId xmlns:p14="http://schemas.microsoft.com/office/powerpoint/2010/main" val="3194872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5710</TotalTime>
  <Words>764</Words>
  <Application>Microsoft Office PowerPoint</Application>
  <PresentationFormat>Custom</PresentationFormat>
  <Paragraphs>64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Personu ar invaliditāti nodarbinātības normatīvie šķēršļi   Personu ar invaliditāti pozitīvā diskriminācija - atbalsts vai šķērslis?</vt:lpstr>
      <vt:lpstr>Personu ar invaliditāti nodarbinātība ir visas sabiedrības interesēs</vt:lpstr>
      <vt:lpstr>Ekonomiskie šķēršļi</vt:lpstr>
      <vt:lpstr>Invalīdu tiesību nodrošināšanai uz darbu ir nepieciešams sabiedrības atbalsts</vt:lpstr>
      <vt:lpstr>Atsevišķās pozīcijās sabiedrības atbalsts var tikt īstenots arī ar darba devēju starpniecību</vt:lpstr>
      <vt:lpstr>Normatīvie šķēršļi </vt:lpstr>
      <vt:lpstr>Par darba devējam noteiktajiem ierobežojumiem uzteikt darba līgumu ar darbinieku</vt:lpstr>
      <vt:lpstr>Ierobežojumu pastāvēšana izraisa darba devēja piesardzību</vt:lpstr>
      <vt:lpstr>Par darba devēja pienākumu izmaksāt no saviem līdzekļiem slimības naudu par darbnespējas dienām </vt:lpstr>
      <vt:lpstr>Par pārskata mēneša obligāto iemaksu minimālo objektu</vt:lpstr>
      <vt:lpstr>Priekšlikumi</vt:lpstr>
      <vt:lpstr>Paldies par uzmanību!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Kristina</dc:creator>
  <cp:lastModifiedBy>Lauma Jegere</cp:lastModifiedBy>
  <cp:revision>421</cp:revision>
  <cp:lastPrinted>2016-05-16T08:26:20Z</cp:lastPrinted>
  <dcterms:created xsi:type="dcterms:W3CDTF">2016-03-07T07:09:17Z</dcterms:created>
  <dcterms:modified xsi:type="dcterms:W3CDTF">2018-03-06T09:56:29Z</dcterms:modified>
</cp:coreProperties>
</file>