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 sz="1200">
                <a:solidFill>
                  <a:schemeClr val="dk1"/>
                </a:solidFill>
              </a:rPr>
              <a:t>-Diennakts psiholoģiskās palīdzības sniegšana cilvēkiem krīzes situācijās, zvanot uz kādu no 2 krīzes tālruņiem</a:t>
            </a:r>
            <a:endParaRPr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/>
              <a:t>Ir daudz un dažādas krīzes definīcijas, taču vienkāršojot, varētu teikt, ka ...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558883" y="121540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 sz="3000">
                <a:solidFill>
                  <a:srgbClr val="980000"/>
                </a:solidFill>
                <a:latin typeface="Georgia"/>
                <a:ea typeface="Georgia"/>
                <a:cs typeface="Georgia"/>
                <a:sym typeface="Georgia"/>
              </a:rPr>
              <a:t>Krīzes tālruņa loma garīgās veselības traucējumu prevencijā</a:t>
            </a:r>
            <a:endParaRPr sz="3000">
              <a:solidFill>
                <a:srgbClr val="98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3481475"/>
            <a:ext cx="8520600" cy="153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 sz="18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Jānis Lapa</a:t>
            </a:r>
            <a:endParaRPr sz="18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 sz="18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Krīžu un konsultāciju centrs “Skalbes”</a:t>
            </a:r>
            <a:endParaRPr sz="18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609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>
                <a:solidFill>
                  <a:srgbClr val="980000"/>
                </a:solidFill>
                <a:latin typeface="Georgia"/>
                <a:ea typeface="Georgia"/>
                <a:cs typeface="Georgia"/>
                <a:sym typeface="Georgia"/>
              </a:rPr>
              <a:t>K</a:t>
            </a:r>
            <a:r>
              <a:rPr lang="lv">
                <a:solidFill>
                  <a:srgbClr val="980000"/>
                </a:solidFill>
                <a:latin typeface="Georgia"/>
                <a:ea typeface="Georgia"/>
                <a:cs typeface="Georgia"/>
                <a:sym typeface="Georgia"/>
              </a:rPr>
              <a:t>rīžu centra “Skalbes” darbība</a:t>
            </a:r>
            <a:endParaRPr>
              <a:solidFill>
                <a:srgbClr val="98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7271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lv">
                <a:solidFill>
                  <a:schemeClr val="dk1"/>
                </a:solidFill>
              </a:rPr>
              <a:t>24/7 Krīzes tālrunis 67222922 un 27722292 </a:t>
            </a:r>
            <a:endParaRPr>
              <a:solidFill>
                <a:srgbClr val="00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lv">
                <a:solidFill>
                  <a:srgbClr val="000000"/>
                </a:solidFill>
              </a:rPr>
              <a:t>       Kopš 1997. gada palīdzība sniegta &gt; 40 000 krīzes sarunu </a:t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lv">
                <a:solidFill>
                  <a:srgbClr val="000000"/>
                </a:solidFill>
              </a:rPr>
              <a:t>Klātienes psihologa, psihoterapeita, jurista konsultācijas</a:t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lv">
                <a:solidFill>
                  <a:srgbClr val="000000"/>
                </a:solidFill>
              </a:rPr>
              <a:t>Atbalsta grupas (vardarbībā cietušajiem, vientuļajiem vecākiem, vēža slimniekiem u.c.)</a:t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lv">
                <a:solidFill>
                  <a:srgbClr val="000000"/>
                </a:solidFill>
              </a:rPr>
              <a:t>Izbraukumi uz negadījuma vietām (sadarbība ar Rīgas VUGD)</a:t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lv">
                <a:solidFill>
                  <a:srgbClr val="000000"/>
                </a:solidFill>
              </a:rPr>
              <a:t>Debrīfinga grupas</a:t>
            </a:r>
            <a:endParaRPr>
              <a:solidFill>
                <a:srgbClr val="000000"/>
              </a:solidFill>
            </a:endParaRPr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lv">
                <a:solidFill>
                  <a:srgbClr val="000000"/>
                </a:solidFill>
              </a:rPr>
              <a:t>Krīzes intervences apmācības speciālistiem visā Latvijā</a:t>
            </a:r>
            <a:br>
              <a:rPr lang="lv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 sz="3000">
                <a:solidFill>
                  <a:srgbClr val="980000"/>
                </a:solidFill>
                <a:latin typeface="Georgia"/>
                <a:ea typeface="Georgia"/>
                <a:cs typeface="Georgia"/>
                <a:sym typeface="Georgia"/>
              </a:rPr>
              <a:t>Krīzes būtība</a:t>
            </a:r>
            <a:endParaRPr sz="3000">
              <a:solidFill>
                <a:srgbClr val="98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311700" y="14601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 sz="1850">
                <a:solidFill>
                  <a:srgbClr val="D16349"/>
                </a:solidFill>
                <a:latin typeface="Georgia"/>
                <a:ea typeface="Georgia"/>
                <a:cs typeface="Georgia"/>
                <a:sym typeface="Georgia"/>
              </a:rPr>
              <a:t></a:t>
            </a: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Situācija iziet ārpus ikdienas dzīves ierastajiem rāmjiem, kurai cilvēks nav sagatavojies, izraisa šoku, izteiktu stresu.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Cilvēki atšķirīgi uztver notiekošo - tas, ar ko mēs paši tiekam galā, - var paralizēt otru!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Resursi tik galā ar situāciju ir izsmelti.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>
                <a:solidFill>
                  <a:srgbClr val="980000"/>
                </a:solidFill>
                <a:latin typeface="Georgia"/>
                <a:ea typeface="Georgia"/>
                <a:cs typeface="Georgia"/>
                <a:sym typeface="Georgia"/>
              </a:rPr>
              <a:t>Metode - krīzes intervence</a:t>
            </a:r>
            <a:endParaRPr>
              <a:solidFill>
                <a:srgbClr val="98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9288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Licencēta apmācību programma, pārņemta no ASV krīzes centriem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Darbs ar akūta stresa reakcijām (darbs ar smagām emocijām, kura mērķis ir atvieglot cilvēka psihoemocionālo stāvokli)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Priekšrocības: pieejamība, anonimitāte un konfidencialitāte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Saruna par pašnāvības domām var mazināt pašnāvības risku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980000"/>
                </a:solidFill>
                <a:latin typeface="Georgia"/>
                <a:ea typeface="Georgia"/>
                <a:cs typeface="Georgia"/>
                <a:sym typeface="Georgia"/>
              </a:rPr>
              <a:t>Metode - krīzes intervence</a:t>
            </a:r>
            <a:endParaRPr>
              <a:solidFill>
                <a:srgbClr val="98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2819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</a:t>
            </a:r>
            <a:r>
              <a:rPr b="1"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Drošība</a:t>
            </a: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(cilvēciskās rūpes, struktūra jeb skaidrība par to, kas notiks, drošības plāns)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</a:t>
            </a:r>
            <a:r>
              <a:rPr b="1"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Pieņemšana</a:t>
            </a: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(smago jūtu nenoliegšana, atspoguļošana, uzmanīga  un nenosodoša uzklausīšana, notiekošā “normalizēšana”)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-</a:t>
            </a:r>
            <a:r>
              <a:rPr b="1"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Emociju “ventilēšana”</a:t>
            </a: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(ļauj atjaunot pieeju personiskiem iekšējiem resursiem)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598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>
                <a:solidFill>
                  <a:srgbClr val="980000"/>
                </a:solidFill>
                <a:latin typeface="Georgia"/>
                <a:ea typeface="Georgia"/>
                <a:cs typeface="Georgia"/>
                <a:sym typeface="Georgia"/>
              </a:rPr>
              <a:t>Kam tas var palīdzēt?</a:t>
            </a:r>
            <a:endParaRPr>
              <a:solidFill>
                <a:srgbClr val="98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4820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-Akūtā krīzes situācijā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-Pašnāvības riska gadījumā 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-Cilvēkiem, kam nepieciešams atbalsts un uzklausīšana 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-Atbalsta funkcija garīgās veselības speciālistiem</a:t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 sz="2400">
                <a:solidFill>
                  <a:srgbClr val="C00000"/>
                </a:solidFill>
                <a:latin typeface="Georgia"/>
                <a:ea typeface="Georgia"/>
                <a:cs typeface="Georgia"/>
                <a:sym typeface="Georgia"/>
              </a:rPr>
              <a:t>Šīs nedēļas laikā uz krīzes tālruni piezvanīs:</a:t>
            </a:r>
            <a:endParaRPr sz="2400"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21 cilvēks ar kādu psihisku saslimšanu;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14 cilvēki ar kādu fizisku saslimšanu;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14 cilvēki, kuri jutīsies vientuļi;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14 cilvēki, kuriem ir attiecību problēmas;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7 cilvēki, kuri ir cietuši no emocionālas vardarbības;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7 cilvēki, kuriem ir pašnāvības domas</a:t>
            </a:r>
            <a:endParaRPr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lv">
                <a:latin typeface="Georgia"/>
                <a:ea typeface="Georgia"/>
                <a:cs typeface="Georgia"/>
                <a:sym typeface="Georgia"/>
              </a:rPr>
              <a:t>Paldies par uzmanību!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