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1011" r:id="rId2"/>
    <p:sldId id="1012" r:id="rId3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931566-0CE7-4F85-ADB9-8933B7455554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455BAE-7591-4389-ACEC-8A91D3517C9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57402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21075">
              <a:defRPr/>
            </a:pPr>
            <a:fld id="{9E60DFF4-7CC8-4A43-B900-B040642A09F6}" type="slidenum">
              <a:rPr lang="lv-LV">
                <a:solidFill>
                  <a:srgbClr val="000000"/>
                </a:solidFill>
              </a:rPr>
              <a:pPr defTabSz="921075">
                <a:defRPr/>
              </a:pPr>
              <a:t>2</a:t>
            </a:fld>
            <a:endParaRPr lang="lv-LV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3054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F675547-7224-476A-B618-29509A1BBD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3D4AFBAE-9C06-44DA-A63A-B1CE4B4FAF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2A820CF8-68CA-4AE7-83DB-7A03661E0B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7F50-6418-4C93-8CED-22B2DF62C043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4FAA75D-FF60-44E1-9DD5-54B59B29A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71B9879-7A42-4FC5-8C83-865A282BF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4189-BC71-412C-A04B-26ECD00A6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2143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667B84B3-0944-4346-8DF8-556D21D2A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801A6375-1489-4059-8AC0-D8E58178D3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17BB90A5-D1DC-4526-AEB8-B94AB50EE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7F50-6418-4C93-8CED-22B2DF62C043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D7C9F19A-141E-45FC-86AE-5DDD82272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974A04B5-D1F1-4216-BFAA-BAB8E88CA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4189-BC71-412C-A04B-26ECD00A6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2925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9F7E8DE6-B5BD-4D18-9674-2C16E8E80B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B61D71D9-8BE0-447C-A610-6458CBFB0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EF53D12A-507E-4AB6-88BE-F06CCE167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7F50-6418-4C93-8CED-22B2DF62C043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DF5EAA2C-3FD1-4030-B7DA-1939376C3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BB59C143-E3FB-4A77-95A5-692A5A986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4189-BC71-412C-A04B-26ECD00A6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15975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DCBDDA4-F7FB-4633-A089-0AFB8DB48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108B648-5D40-432F-AEF2-55C1CD5F7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1BC9BDDC-ADF1-4BF1-83DF-3060E0EF9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7F50-6418-4C93-8CED-22B2DF62C043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BEC22D17-D834-4960-AA13-9F05DBEC7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443BC51-92A6-4F42-A920-77B970D16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4189-BC71-412C-A04B-26ECD00A6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177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023B76A-C02D-4E9C-ACA3-E84A51B18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0E76F852-3A99-49D6-BEF7-D3F92940E4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B4FAAA21-8004-45A3-8AD8-FBAD9A726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7F50-6418-4C93-8CED-22B2DF62C043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1DAA2AEB-ED66-4886-98A8-962B5C199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5546683-1C90-47E1-8587-EA47777DE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4189-BC71-412C-A04B-26ECD00A6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05468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037E568E-651E-47CB-9304-ECBF62539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9E626C5-7EFD-4127-972B-9D4A41AABD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6F60E5C3-6E51-481E-B58B-0999412AD0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6400A68A-FA4D-4725-84E1-5282EA8DC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7F50-6418-4C93-8CED-22B2DF62C043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ACE622A0-7A1C-4B2F-B829-8804AF640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811791C7-48C0-44DE-A1AE-F276A0BE4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4189-BC71-412C-A04B-26ECD00A6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23553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B5170CB-9FBB-4985-A9AA-CE89ACEDE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60174040-1D07-4C1B-92E2-8646C0D0D6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9DEE3EF0-194F-4D6A-B0F4-DCB39004E9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0AEF1EA6-5696-434A-BC4C-589D2624DE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E2026239-2B1C-4B7E-8F50-0E7AB45A0C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BA02AC33-0345-4913-B61E-0790AAABA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7F50-6418-4C93-8CED-22B2DF62C043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56B7C9DA-D9D5-4F99-8415-BDA4358C7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D7887954-D08F-4B67-BF80-26707FEED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4189-BC71-412C-A04B-26ECD00A6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8264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20A4A5F-E317-4CEA-AF97-AC1A33BEA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927F39B6-09AB-4868-8BA6-4D90B322E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7F50-6418-4C93-8CED-22B2DF62C043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D89ABE5E-4F44-4DA6-93DF-2AABB2AB7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E5D0EC05-85D2-4C8B-B882-4255651F5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4189-BC71-412C-A04B-26ECD00A6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29576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83796F0C-1EFE-4158-8D1F-4DA0CCE0E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7F50-6418-4C93-8CED-22B2DF62C043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6CEDDA10-2284-4BCE-9FDC-1A0739319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AD904074-8561-4C7E-8C31-6246EA878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4189-BC71-412C-A04B-26ECD00A6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12675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17B552F-4DCE-4E4D-887E-66DEAE87A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57F00F6-E934-4DD4-BE02-49EF715CED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6176EC34-BDA9-41A6-BCF5-8D810E6857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E00E4BBA-B13B-4EF6-AA05-C67741698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7F50-6418-4C93-8CED-22B2DF62C043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67508020-59D0-43C7-9191-4DC4777BD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B2DE2543-C49A-4201-A780-1B825F029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4189-BC71-412C-A04B-26ECD00A6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28754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A1F9D32-00AD-497D-8417-476F4D99D6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BF264B37-9AA9-46EC-A172-B44F3CCFD8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C2ABC6E1-1721-4671-993D-D7B341E209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CC629250-7C3E-4BAE-AEDC-939F1CAE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F7F50-6418-4C93-8CED-22B2DF62C043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80FEDAE0-EDC9-4DFC-81A2-B95EEAB1C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B6A1F84E-EACC-47DE-AF24-1B3D2A607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0D4189-BC71-412C-A04B-26ECD00A6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76829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2A7CE8CD-FD89-4709-87B5-9F1391D2D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7C36CF3B-8303-4B16-AFD0-5377F124A3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830990FF-CF6D-4D66-A78B-C8D01F67AA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F7F50-6418-4C93-8CED-22B2DF62C043}" type="datetimeFigureOut">
              <a:rPr lang="lv-LV" smtClean="0"/>
              <a:t>12.11.2024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A242095B-FAF3-47E5-A5A6-5B0E17A8A1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18818F80-EAE5-4720-B94E-0783DF8986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D4189-BC71-412C-A04B-26ECD00A6EA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39421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ruteris/wLoc/download/N_Akti/Nr.7_03.09.2021._Bibliotekas_lietosans_not.pdf" TargetMode="Externa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uteris/wLoc/download/N_Akti/Nr.11_29.09.2021._Macibu_bibliotekas_nolikums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725310" y="4566442"/>
            <a:ext cx="10515600" cy="1325563"/>
          </a:xfrm>
        </p:spPr>
        <p:txBody>
          <a:bodyPr/>
          <a:lstStyle/>
          <a:p>
            <a:pPr eaLnBrk="1" hangingPunct="1"/>
            <a:r>
              <a:rPr lang="lv-LV" sz="1200"/>
              <a:t>A15 </a:t>
            </a:r>
            <a:r>
              <a:rPr lang="lv-LV" sz="1200" dirty="0"/>
              <a:t>K</a:t>
            </a:r>
            <a:r>
              <a:rPr lang="lv-LV" sz="1200"/>
              <a:t>oledžas </a:t>
            </a:r>
            <a:r>
              <a:rPr lang="lv-LV" sz="1200" dirty="0"/>
              <a:t>bibliotēkas darba nodrošināšana</a:t>
            </a:r>
          </a:p>
        </p:txBody>
      </p:sp>
      <p:sp>
        <p:nvSpPr>
          <p:cNvPr id="112643" name="AutoShape 3"/>
          <p:cNvSpPr>
            <a:spLocks noChangeArrowheads="1"/>
          </p:cNvSpPr>
          <p:nvPr/>
        </p:nvSpPr>
        <p:spPr bwMode="auto">
          <a:xfrm>
            <a:off x="1847850" y="476251"/>
            <a:ext cx="8496300" cy="576263"/>
          </a:xfrm>
          <a:prstGeom prst="flowChartAlternateProcess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800" tIns="18000" rIns="10800" bIns="18000" anchor="ctr"/>
          <a:lstStyle/>
          <a:p>
            <a:r>
              <a:rPr lang="lv-LV" sz="900" b="1" dirty="0"/>
              <a:t>Procesa vadītājs -  Koledžas vadītājs</a:t>
            </a:r>
          </a:p>
          <a:p>
            <a:endParaRPr lang="lv-LV" sz="900" b="1" dirty="0"/>
          </a:p>
          <a:p>
            <a:r>
              <a:rPr lang="lv-LV" sz="900" dirty="0"/>
              <a:t>Procesa mērķis -  Nodrošināt Koledžas izglītojamos, studējošos, mācībspēkus un darbiniekus ar nepieciešamajiem mācību līdzekļiem un cita veida informācijas resursiem (turpmāk – grāmatas), nodrošinot to uzskaiti un saglabāšanu</a:t>
            </a:r>
          </a:p>
        </p:txBody>
      </p: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2279651" y="1557339"/>
            <a:ext cx="80182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sz="1000" b="1"/>
              <a:t>Ieguldījums</a:t>
            </a:r>
          </a:p>
        </p:txBody>
      </p: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4800600" y="1628776"/>
            <a:ext cx="58702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sz="1000" b="1"/>
              <a:t>Process</a:t>
            </a:r>
          </a:p>
        </p:txBody>
      </p:sp>
      <p:sp>
        <p:nvSpPr>
          <p:cNvPr id="112646" name="Text Box 6"/>
          <p:cNvSpPr txBox="1">
            <a:spLocks noChangeArrowheads="1"/>
          </p:cNvSpPr>
          <p:nvPr/>
        </p:nvSpPr>
        <p:spPr bwMode="auto">
          <a:xfrm>
            <a:off x="7535863" y="1628776"/>
            <a:ext cx="676788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lv-LV" sz="1000" b="1"/>
              <a:t>Rezultāts</a:t>
            </a:r>
          </a:p>
        </p:txBody>
      </p:sp>
      <p:cxnSp>
        <p:nvCxnSpPr>
          <p:cNvPr id="112647" name="AutoShape 7"/>
          <p:cNvCxnSpPr>
            <a:cxnSpLocks noChangeShapeType="1"/>
            <a:stCxn id="186377" idx="3"/>
            <a:endCxn id="112651" idx="1"/>
          </p:cNvCxnSpPr>
          <p:nvPr/>
        </p:nvCxnSpPr>
        <p:spPr bwMode="auto">
          <a:xfrm flipV="1">
            <a:off x="3827463" y="2456062"/>
            <a:ext cx="323850" cy="1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12648" name="AutoShape 8"/>
          <p:cNvCxnSpPr>
            <a:cxnSpLocks noChangeShapeType="1"/>
            <a:stCxn id="112651" idx="3"/>
            <a:endCxn id="186378" idx="1"/>
          </p:cNvCxnSpPr>
          <p:nvPr/>
        </p:nvCxnSpPr>
        <p:spPr bwMode="auto">
          <a:xfrm>
            <a:off x="6350001" y="2456061"/>
            <a:ext cx="29326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86377" name="AutoShape 9"/>
          <p:cNvSpPr>
            <a:spLocks noChangeArrowheads="1"/>
          </p:cNvSpPr>
          <p:nvPr/>
        </p:nvSpPr>
        <p:spPr bwMode="auto">
          <a:xfrm>
            <a:off x="1774825" y="2095700"/>
            <a:ext cx="2052638" cy="72072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0C0C0"/>
              </a:gs>
              <a:gs pos="50000">
                <a:schemeClr val="bg1"/>
              </a:gs>
              <a:gs pos="100000">
                <a:srgbClr val="C0C0C0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lv-LV" sz="900" dirty="0"/>
              <a:t>Nepieciešamība pēc grāmatām </a:t>
            </a:r>
          </a:p>
          <a:p>
            <a:pPr>
              <a:defRPr/>
            </a:pPr>
            <a:r>
              <a:rPr lang="lv-LV" sz="900" dirty="0"/>
              <a:t>un cita veida informācijas</a:t>
            </a:r>
          </a:p>
          <a:p>
            <a:pPr>
              <a:defRPr/>
            </a:pPr>
            <a:r>
              <a:rPr lang="lv-LV" sz="900" dirty="0"/>
              <a:t>resursiem atbilstoši īstenotajām</a:t>
            </a:r>
          </a:p>
          <a:p>
            <a:pPr>
              <a:defRPr/>
            </a:pPr>
            <a:r>
              <a:rPr lang="lv-LV" sz="900" dirty="0"/>
              <a:t>izglītības programmām</a:t>
            </a:r>
          </a:p>
        </p:txBody>
      </p:sp>
      <p:sp>
        <p:nvSpPr>
          <p:cNvPr id="186378" name="AutoShape 10"/>
          <p:cNvSpPr>
            <a:spLocks noChangeArrowheads="1"/>
          </p:cNvSpPr>
          <p:nvPr/>
        </p:nvSpPr>
        <p:spPr bwMode="auto">
          <a:xfrm>
            <a:off x="6643263" y="1966218"/>
            <a:ext cx="3629202" cy="979686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FF99"/>
              </a:gs>
              <a:gs pos="50000">
                <a:schemeClr val="bg1"/>
              </a:gs>
              <a:gs pos="100000">
                <a:srgbClr val="99FF99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85725" indent="-85725">
              <a:buFontTx/>
              <a:buAutoNum type="arabicPeriod"/>
              <a:defRPr/>
            </a:pPr>
            <a:endParaRPr lang="lv-LV" sz="900" dirty="0"/>
          </a:p>
          <a:p>
            <a:pPr marL="85725" indent="-85725">
              <a:buFontTx/>
              <a:buAutoNum type="arabicPeriod"/>
              <a:defRPr/>
            </a:pPr>
            <a:endParaRPr lang="lv-LV" sz="900" dirty="0"/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Iepirktas nepieciešamās grāmatas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Nodrošināta piekļuve citiem informācija resursiem</a:t>
            </a:r>
          </a:p>
          <a:p>
            <a:pPr marL="85725" indent="-85725">
              <a:buFontTx/>
              <a:buAutoNum type="arabicPeriod"/>
              <a:defRPr/>
            </a:pPr>
            <a:r>
              <a:rPr lang="lv-LV" sz="900" dirty="0"/>
              <a:t>Grāmatas reģistrētas BIS «Alise» vai bibliotēkas materiālu</a:t>
            </a:r>
          </a:p>
          <a:p>
            <a:pPr>
              <a:defRPr/>
            </a:pPr>
            <a:r>
              <a:rPr lang="lv-LV" sz="900" dirty="0"/>
              <a:t>   inventāra grāmatā  </a:t>
            </a:r>
          </a:p>
          <a:p>
            <a:pPr>
              <a:defRPr/>
            </a:pPr>
            <a:r>
              <a:rPr lang="lv-LV" sz="900" dirty="0"/>
              <a:t>4.Grāmatas izvietotas atbilstoši tematikai</a:t>
            </a:r>
          </a:p>
          <a:p>
            <a:pPr>
              <a:defRPr/>
            </a:pPr>
            <a:r>
              <a:rPr lang="lv-LV" sz="900" dirty="0"/>
              <a:t>5.Nodrošināta klientu uzskaite BIS «Alise» </a:t>
            </a:r>
          </a:p>
          <a:p>
            <a:pPr>
              <a:defRPr/>
            </a:pPr>
            <a:r>
              <a:rPr lang="lv-LV" sz="900" dirty="0"/>
              <a:t>6.Kontrolēta izsniegto grāmatu nodošana bibliotēkā </a:t>
            </a:r>
          </a:p>
          <a:p>
            <a:pPr marL="85725" indent="-85725">
              <a:buFontTx/>
              <a:buAutoNum type="arabicPeriod"/>
              <a:defRPr/>
            </a:pPr>
            <a:endParaRPr lang="lv-LV" sz="900" dirty="0"/>
          </a:p>
          <a:p>
            <a:pPr marL="85725" indent="-85725">
              <a:buFontTx/>
              <a:buAutoNum type="arabicPeriod"/>
              <a:defRPr/>
            </a:pPr>
            <a:endParaRPr lang="lv-LV" sz="900" dirty="0"/>
          </a:p>
        </p:txBody>
      </p:sp>
      <p:sp>
        <p:nvSpPr>
          <p:cNvPr id="112651" name="AutoShape 1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4151314" y="2167930"/>
            <a:ext cx="2198687" cy="5762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6600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38100" cmpd="dbl" algn="ctr">
            <a:solidFill>
              <a:srgbClr val="F2340E"/>
            </a:solidFill>
            <a:round/>
            <a:headEnd/>
            <a:tailEnd/>
          </a:ln>
        </p:spPr>
        <p:txBody>
          <a:bodyPr lIns="18000" tIns="10800" rIns="18000" bIns="10800" anchor="ctr"/>
          <a:lstStyle/>
          <a:p>
            <a:pPr algn="ctr"/>
            <a:r>
              <a:rPr lang="lv-LV" sz="900" dirty="0"/>
              <a:t>A15 Koledžas bibliotēkas darba nodrošināšana</a:t>
            </a:r>
          </a:p>
          <a:p>
            <a:pPr algn="ctr"/>
            <a:r>
              <a:rPr lang="lv-LV" sz="900" dirty="0"/>
              <a:t> </a:t>
            </a:r>
            <a:r>
              <a:rPr lang="lv-LV" sz="900" dirty="0">
                <a:hlinkClick r:id="rId3"/>
              </a:rPr>
              <a:t>1-6/07/21</a:t>
            </a:r>
            <a:r>
              <a:rPr lang="lv-LV" sz="900" dirty="0"/>
              <a:t>; </a:t>
            </a:r>
            <a:r>
              <a:rPr lang="lv-LV" sz="900" dirty="0">
                <a:hlinkClick r:id="rId4"/>
              </a:rPr>
              <a:t>1-6/11/21</a:t>
            </a:r>
            <a:endParaRPr lang="lv-LV" sz="900" dirty="0"/>
          </a:p>
        </p:txBody>
      </p:sp>
      <p:sp>
        <p:nvSpPr>
          <p:cNvPr id="13" name="Text Box 8">
            <a:extLst>
              <a:ext uri="{FF2B5EF4-FFF2-40B4-BE49-F238E27FC236}">
                <a16:creationId xmlns:a16="http://schemas.microsoft.com/office/drawing/2014/main" id="{B5CCDE86-50F1-4618-9525-01D05A939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993" y="6530517"/>
            <a:ext cx="865188" cy="1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900" dirty="0"/>
              <a:t>14.10.2024.</a:t>
            </a:r>
          </a:p>
        </p:txBody>
      </p:sp>
    </p:spTree>
    <p:extLst>
      <p:ext uri="{BB962C8B-B14F-4D97-AF65-F5344CB8AC3E}">
        <p14:creationId xmlns:p14="http://schemas.microsoft.com/office/powerpoint/2010/main" val="1330765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1527696" y="433306"/>
            <a:ext cx="9143504" cy="5904655"/>
          </a:xfrm>
          <a:prstGeom prst="rect">
            <a:avLst/>
          </a:prstGeom>
          <a:gradFill rotWithShape="1">
            <a:gsLst>
              <a:gs pos="0">
                <a:srgbClr val="DDDDDD">
                  <a:alpha val="78999"/>
                </a:srgbClr>
              </a:gs>
              <a:gs pos="100000">
                <a:schemeClr val="bg1"/>
              </a:gs>
            </a:gsLst>
            <a:lin ang="5400000" scaled="1"/>
          </a:gra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 fontAlgn="base">
              <a:spcBef>
                <a:spcPct val="20000"/>
              </a:spcBef>
              <a:spcAft>
                <a:spcPct val="0"/>
              </a:spcAft>
              <a:defRPr/>
            </a:pPr>
            <a:endParaRPr lang="lv-LV" sz="3600" b="1" i="1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lv-LV" sz="1200" dirty="0">
                <a:solidFill>
                  <a:srgbClr val="FF0000"/>
                </a:solidFill>
              </a:rPr>
              <a:t>  </a:t>
            </a:r>
            <a:endParaRPr lang="lv-LV" sz="1200" dirty="0"/>
          </a:p>
        </p:txBody>
      </p:sp>
      <p:sp>
        <p:nvSpPr>
          <p:cNvPr id="39" name="Rectangle 3">
            <a:extLst>
              <a:ext uri="{FF2B5EF4-FFF2-40B4-BE49-F238E27FC236}">
                <a16:creationId xmlns:a16="http://schemas.microsoft.com/office/drawing/2014/main" id="{5AFFFF8C-A2CC-4A9D-89E7-0F52E61C98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8213" y="73025"/>
            <a:ext cx="828040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lv-LV" sz="1200" kern="0" dirty="0">
                <a:solidFill>
                  <a:schemeClr val="tx1"/>
                </a:solidFill>
              </a:rPr>
              <a:t>A15 Koledžas bibliotēkas darba nodrošināšana</a:t>
            </a:r>
          </a:p>
        </p:txBody>
      </p:sp>
      <p:sp>
        <p:nvSpPr>
          <p:cNvPr id="40" name="Line 4">
            <a:extLst>
              <a:ext uri="{FF2B5EF4-FFF2-40B4-BE49-F238E27FC236}">
                <a16:creationId xmlns:a16="http://schemas.microsoft.com/office/drawing/2014/main" id="{D19FC6D7-3BA6-44E2-BFCD-C4A2BA2B0C35}"/>
              </a:ext>
            </a:extLst>
          </p:cNvPr>
          <p:cNvSpPr>
            <a:spLocks noChangeShapeType="1"/>
          </p:cNvSpPr>
          <p:nvPr/>
        </p:nvSpPr>
        <p:spPr bwMode="auto">
          <a:xfrm>
            <a:off x="1524000" y="907246"/>
            <a:ext cx="9144000" cy="0"/>
          </a:xfrm>
          <a:prstGeom prst="line">
            <a:avLst/>
          </a:prstGeom>
          <a:noFill/>
          <a:ln w="9525">
            <a:solidFill>
              <a:srgbClr val="008000"/>
            </a:solidFill>
            <a:prstDash val="lgDashDot"/>
            <a:round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42" name="Text Box 6">
            <a:extLst>
              <a:ext uri="{FF2B5EF4-FFF2-40B4-BE49-F238E27FC236}">
                <a16:creationId xmlns:a16="http://schemas.microsoft.com/office/drawing/2014/main" id="{4C3DEC5E-25E1-4547-9089-B9B4E6BE89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1" y="469900"/>
            <a:ext cx="1115616" cy="3911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18000" tIns="10800" rIns="18000" bIns="10800">
            <a:spAutoFit/>
          </a:bodyPr>
          <a:lstStyle/>
          <a:p>
            <a:r>
              <a:rPr lang="lv-LV" sz="800" b="1" dirty="0"/>
              <a:t>Pedagogi</a:t>
            </a:r>
          </a:p>
          <a:p>
            <a:r>
              <a:rPr lang="lv-LV" sz="800" b="1" dirty="0"/>
              <a:t>Studiju programmu vadītāji</a:t>
            </a:r>
          </a:p>
        </p:txBody>
      </p:sp>
      <p:sp>
        <p:nvSpPr>
          <p:cNvPr id="43" name="Text Box 8">
            <a:extLst>
              <a:ext uri="{FF2B5EF4-FFF2-40B4-BE49-F238E27FC236}">
                <a16:creationId xmlns:a16="http://schemas.microsoft.com/office/drawing/2014/main" id="{BB78C4FA-6430-46AB-A952-90B826859D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50381" y="979255"/>
            <a:ext cx="684213" cy="391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r>
              <a:rPr lang="lv-LV" sz="800" b="1" dirty="0"/>
              <a:t>Izglītības iestādes bibliotekārs</a:t>
            </a:r>
          </a:p>
        </p:txBody>
      </p:sp>
      <p:sp>
        <p:nvSpPr>
          <p:cNvPr id="49" name="AutoShape 9">
            <a:extLst>
              <a:ext uri="{FF2B5EF4-FFF2-40B4-BE49-F238E27FC236}">
                <a16:creationId xmlns:a16="http://schemas.microsoft.com/office/drawing/2014/main" id="{6F5EA8E8-EEF7-45D3-9DBA-E3DE9CDF77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4967" y="1004281"/>
            <a:ext cx="1381180" cy="281624"/>
          </a:xfrm>
          <a:prstGeom prst="flowChartAlternateProcess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Atlasa grāmatas, sagatavo iepirkuma dokumentus</a:t>
            </a:r>
          </a:p>
        </p:txBody>
      </p:sp>
      <p:cxnSp>
        <p:nvCxnSpPr>
          <p:cNvPr id="50" name="AutoShape 11">
            <a:extLst>
              <a:ext uri="{FF2B5EF4-FFF2-40B4-BE49-F238E27FC236}">
                <a16:creationId xmlns:a16="http://schemas.microsoft.com/office/drawing/2014/main" id="{096BBA7D-9661-4ED5-A494-C87ED83AB4C1}"/>
              </a:ext>
            </a:extLst>
          </p:cNvPr>
          <p:cNvCxnSpPr>
            <a:cxnSpLocks noChangeShapeType="1"/>
            <a:stCxn id="65" idx="2"/>
            <a:endCxn id="49" idx="0"/>
          </p:cNvCxnSpPr>
          <p:nvPr/>
        </p:nvCxnSpPr>
        <p:spPr bwMode="auto">
          <a:xfrm>
            <a:off x="3780461" y="793837"/>
            <a:ext cx="5097" cy="21044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4" name="AutoShape 12">
            <a:extLst>
              <a:ext uri="{FF2B5EF4-FFF2-40B4-BE49-F238E27FC236}">
                <a16:creationId xmlns:a16="http://schemas.microsoft.com/office/drawing/2014/main" id="{5BC77FDA-27B6-44C9-A04F-8C7085D333B6}"/>
              </a:ext>
            </a:extLst>
          </p:cNvPr>
          <p:cNvCxnSpPr>
            <a:cxnSpLocks noChangeShapeType="1"/>
            <a:stCxn id="49" idx="3"/>
            <a:endCxn id="69" idx="1"/>
          </p:cNvCxnSpPr>
          <p:nvPr/>
        </p:nvCxnSpPr>
        <p:spPr bwMode="auto">
          <a:xfrm flipV="1">
            <a:off x="4476147" y="1136251"/>
            <a:ext cx="276506" cy="884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5" name="AutoShape 13">
            <a:extLst>
              <a:ext uri="{FF2B5EF4-FFF2-40B4-BE49-F238E27FC236}">
                <a16:creationId xmlns:a16="http://schemas.microsoft.com/office/drawing/2014/main" id="{510124D2-42E4-451B-A49B-07FC49F7A1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2654" y="1398117"/>
            <a:ext cx="1658641" cy="313735"/>
          </a:xfrm>
          <a:prstGeom prst="flowChartAlternateProcess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Saņem grāmatas, marķē, ieraksta Nr./svītru kodu </a:t>
            </a:r>
          </a:p>
        </p:txBody>
      </p:sp>
      <p:sp>
        <p:nvSpPr>
          <p:cNvPr id="56" name="AutoShape 15">
            <a:extLst>
              <a:ext uri="{FF2B5EF4-FFF2-40B4-BE49-F238E27FC236}">
                <a16:creationId xmlns:a16="http://schemas.microsoft.com/office/drawing/2014/main" id="{DD53E43A-8EED-4970-AC25-B44C369085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2654" y="1809681"/>
            <a:ext cx="1658641" cy="354611"/>
          </a:xfrm>
          <a:prstGeom prst="flowChartAlternateProcess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Reģistrē grāmatas BIS «Alise» vai  bibliotēkas materiālu inventāra grāmatā </a:t>
            </a:r>
          </a:p>
        </p:txBody>
      </p:sp>
      <p:cxnSp>
        <p:nvCxnSpPr>
          <p:cNvPr id="58" name="AutoShape 19">
            <a:extLst>
              <a:ext uri="{FF2B5EF4-FFF2-40B4-BE49-F238E27FC236}">
                <a16:creationId xmlns:a16="http://schemas.microsoft.com/office/drawing/2014/main" id="{CE23D188-F41B-4E49-AD4D-137A4184BD3E}"/>
              </a:ext>
            </a:extLst>
          </p:cNvPr>
          <p:cNvCxnSpPr>
            <a:cxnSpLocks noChangeShapeType="1"/>
            <a:stCxn id="55" idx="2"/>
            <a:endCxn id="56" idx="0"/>
          </p:cNvCxnSpPr>
          <p:nvPr/>
        </p:nvCxnSpPr>
        <p:spPr bwMode="auto">
          <a:xfrm>
            <a:off x="5581974" y="1711852"/>
            <a:ext cx="0" cy="9782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59" name="AutoShape 20">
            <a:extLst>
              <a:ext uri="{FF2B5EF4-FFF2-40B4-BE49-F238E27FC236}">
                <a16:creationId xmlns:a16="http://schemas.microsoft.com/office/drawing/2014/main" id="{0FF8B8B0-4C2B-48B4-BE28-2C7D1B46C056}"/>
              </a:ext>
            </a:extLst>
          </p:cNvPr>
          <p:cNvSpPr>
            <a:spLocks/>
          </p:cNvSpPr>
          <p:nvPr/>
        </p:nvSpPr>
        <p:spPr bwMode="auto">
          <a:xfrm>
            <a:off x="6649067" y="1382940"/>
            <a:ext cx="1658642" cy="388402"/>
          </a:xfrm>
          <a:prstGeom prst="accentCallout2">
            <a:avLst>
              <a:gd name="adj1" fmla="val 11943"/>
              <a:gd name="adj2" fmla="val -5242"/>
              <a:gd name="adj3" fmla="val 13726"/>
              <a:gd name="adj4" fmla="val -10159"/>
              <a:gd name="adj5" fmla="val 38781"/>
              <a:gd name="adj6" fmla="val -16966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Spiedogu iespiež titullapā un 17.lpp.</a:t>
            </a:r>
          </a:p>
          <a:p>
            <a:r>
              <a:rPr lang="lv-LV" sz="800" dirty="0"/>
              <a:t>Pavadzīme rēķins: 1 eks. – FN, </a:t>
            </a:r>
          </a:p>
          <a:p>
            <a:r>
              <a:rPr lang="lv-LV" sz="800" dirty="0"/>
              <a:t>1 eks. - bibliotēkā</a:t>
            </a:r>
          </a:p>
        </p:txBody>
      </p:sp>
      <p:sp>
        <p:nvSpPr>
          <p:cNvPr id="60" name="AutoShape 21">
            <a:extLst>
              <a:ext uri="{FF2B5EF4-FFF2-40B4-BE49-F238E27FC236}">
                <a16:creationId xmlns:a16="http://schemas.microsoft.com/office/drawing/2014/main" id="{0C5D9566-62B9-4333-9C46-5A39FF20D1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2653" y="2316777"/>
            <a:ext cx="1658640" cy="267616"/>
          </a:xfrm>
          <a:prstGeom prst="flowChartAlternateProcess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Izvieto grāmatas plauktos</a:t>
            </a:r>
          </a:p>
        </p:txBody>
      </p:sp>
      <p:cxnSp>
        <p:nvCxnSpPr>
          <p:cNvPr id="61" name="AutoShape 23">
            <a:extLst>
              <a:ext uri="{FF2B5EF4-FFF2-40B4-BE49-F238E27FC236}">
                <a16:creationId xmlns:a16="http://schemas.microsoft.com/office/drawing/2014/main" id="{2CDFF5C9-69D4-486B-9341-1EB4BEB245BC}"/>
              </a:ext>
            </a:extLst>
          </p:cNvPr>
          <p:cNvCxnSpPr>
            <a:cxnSpLocks noChangeShapeType="1"/>
            <a:stCxn id="56" idx="2"/>
            <a:endCxn id="60" idx="0"/>
          </p:cNvCxnSpPr>
          <p:nvPr/>
        </p:nvCxnSpPr>
        <p:spPr bwMode="auto">
          <a:xfrm flipH="1">
            <a:off x="5581974" y="2164291"/>
            <a:ext cx="1" cy="15248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2" name="AutoShape 24">
            <a:extLst>
              <a:ext uri="{FF2B5EF4-FFF2-40B4-BE49-F238E27FC236}">
                <a16:creationId xmlns:a16="http://schemas.microsoft.com/office/drawing/2014/main" id="{54728B8D-1015-456A-9A83-C52B4853FA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37065" y="2746882"/>
            <a:ext cx="1692994" cy="398095"/>
          </a:xfrm>
          <a:prstGeom prst="flowChartAlternateProcess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Jaunu klientu iepazīstina ar bibliotēkas lietošanas noteikumiem </a:t>
            </a:r>
          </a:p>
        </p:txBody>
      </p:sp>
      <p:cxnSp>
        <p:nvCxnSpPr>
          <p:cNvPr id="63" name="AutoShape 25">
            <a:extLst>
              <a:ext uri="{FF2B5EF4-FFF2-40B4-BE49-F238E27FC236}">
                <a16:creationId xmlns:a16="http://schemas.microsoft.com/office/drawing/2014/main" id="{71B9BF9A-4B3B-4D76-AEBC-1CAD4BD4D2EC}"/>
              </a:ext>
            </a:extLst>
          </p:cNvPr>
          <p:cNvCxnSpPr>
            <a:cxnSpLocks noChangeShapeType="1"/>
            <a:stCxn id="60" idx="2"/>
            <a:endCxn id="62" idx="0"/>
          </p:cNvCxnSpPr>
          <p:nvPr/>
        </p:nvCxnSpPr>
        <p:spPr bwMode="auto">
          <a:xfrm>
            <a:off x="5581974" y="2584393"/>
            <a:ext cx="1589" cy="1624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4" name="AutoShape 49">
            <a:extLst>
              <a:ext uri="{FF2B5EF4-FFF2-40B4-BE49-F238E27FC236}">
                <a16:creationId xmlns:a16="http://schemas.microsoft.com/office/drawing/2014/main" id="{C15E99BA-B574-48DD-8686-49FCCE8F06E9}"/>
              </a:ext>
            </a:extLst>
          </p:cNvPr>
          <p:cNvSpPr>
            <a:spLocks/>
          </p:cNvSpPr>
          <p:nvPr/>
        </p:nvSpPr>
        <p:spPr bwMode="auto">
          <a:xfrm flipH="1">
            <a:off x="6612426" y="2716074"/>
            <a:ext cx="1637048" cy="380529"/>
          </a:xfrm>
          <a:prstGeom prst="accentCallout2">
            <a:avLst>
              <a:gd name="adj1" fmla="val 2529"/>
              <a:gd name="adj2" fmla="val 103519"/>
              <a:gd name="adj3" fmla="val 2529"/>
              <a:gd name="adj4" fmla="val 108489"/>
              <a:gd name="adj5" fmla="val 23917"/>
              <a:gd name="adj6" fmla="val 114921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Klients parakstās par to, ka iepazinies ar bibliotēkas lietošanas noteikumiem </a:t>
            </a:r>
          </a:p>
        </p:txBody>
      </p:sp>
      <p:sp>
        <p:nvSpPr>
          <p:cNvPr id="65" name="AutoShape 41">
            <a:extLst>
              <a:ext uri="{FF2B5EF4-FFF2-40B4-BE49-F238E27FC236}">
                <a16:creationId xmlns:a16="http://schemas.microsoft.com/office/drawing/2014/main" id="{19E0372E-C167-47C8-959C-1D7B477F2F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479" y="494344"/>
            <a:ext cx="1223963" cy="299493"/>
          </a:xfrm>
          <a:prstGeom prst="flowChartAlternateProcess">
            <a:avLst/>
          </a:prstGeom>
          <a:gradFill rotWithShape="1">
            <a:gsLst>
              <a:gs pos="0">
                <a:srgbClr val="DDDDDD"/>
              </a:gs>
              <a:gs pos="50000">
                <a:schemeClr val="bg1"/>
              </a:gs>
              <a:gs pos="100000">
                <a:srgbClr val="DDDDDD"/>
              </a:gs>
            </a:gsLst>
            <a:lin ang="5400000" scaled="1"/>
          </a:gradFill>
          <a:ln w="9525" algn="ctr">
            <a:solidFill>
              <a:srgbClr val="333333"/>
            </a:solidFill>
            <a:miter lim="800000"/>
            <a:headEnd/>
            <a:tailEnd/>
          </a:ln>
          <a:effectLst/>
        </p:spPr>
        <p:txBody>
          <a:bodyPr lIns="18000" tIns="10800" rIns="18000" bIns="10800" anchor="ctr"/>
          <a:lstStyle/>
          <a:p>
            <a:pPr algn="ctr">
              <a:defRPr/>
            </a:pPr>
            <a:r>
              <a:rPr lang="lv-LV" sz="800" dirty="0"/>
              <a:t>Sagatavo nepieciešamo grāmatu sarakstu</a:t>
            </a:r>
          </a:p>
        </p:txBody>
      </p:sp>
      <p:sp>
        <p:nvSpPr>
          <p:cNvPr id="66" name="AutoShape 11">
            <a:extLst>
              <a:ext uri="{FF2B5EF4-FFF2-40B4-BE49-F238E27FC236}">
                <a16:creationId xmlns:a16="http://schemas.microsoft.com/office/drawing/2014/main" id="{4F36BA97-C920-4A26-8B9A-D8D10CAFB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20209" y="620421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67" name="AutoShape 11">
            <a:extLst>
              <a:ext uri="{FF2B5EF4-FFF2-40B4-BE49-F238E27FC236}">
                <a16:creationId xmlns:a16="http://schemas.microsoft.com/office/drawing/2014/main" id="{6F8C67B9-9629-4072-AC91-4B2E08C00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7074" y="1191808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68" name="AutoShape 10">
            <a:extLst>
              <a:ext uri="{FF2B5EF4-FFF2-40B4-BE49-F238E27FC236}">
                <a16:creationId xmlns:a16="http://schemas.microsoft.com/office/drawing/2014/main" id="{6ACD4641-8579-4B7A-BAB7-9897A51CF276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6315756" y="2005141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69" name="AutoShape 9">
            <a:extLst>
              <a:ext uri="{FF2B5EF4-FFF2-40B4-BE49-F238E27FC236}">
                <a16:creationId xmlns:a16="http://schemas.microsoft.com/office/drawing/2014/main" id="{1685821B-4F02-4B7A-AA4A-8C3A173251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2653" y="981713"/>
            <a:ext cx="1656334" cy="309076"/>
          </a:xfrm>
          <a:prstGeom prst="flowChartAlternateProcess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Veic pasūtījumu saskaņā ar finansējumu</a:t>
            </a:r>
          </a:p>
        </p:txBody>
      </p:sp>
      <p:sp>
        <p:nvSpPr>
          <p:cNvPr id="70" name="AutoShape 49">
            <a:extLst>
              <a:ext uri="{FF2B5EF4-FFF2-40B4-BE49-F238E27FC236}">
                <a16:creationId xmlns:a16="http://schemas.microsoft.com/office/drawing/2014/main" id="{4D2A171E-66B9-4807-94A7-E414A8281EE2}"/>
              </a:ext>
            </a:extLst>
          </p:cNvPr>
          <p:cNvSpPr>
            <a:spLocks/>
          </p:cNvSpPr>
          <p:nvPr/>
        </p:nvSpPr>
        <p:spPr bwMode="auto">
          <a:xfrm flipH="1">
            <a:off x="2225444" y="1491855"/>
            <a:ext cx="835781" cy="373224"/>
          </a:xfrm>
          <a:prstGeom prst="accentCallout2">
            <a:avLst>
              <a:gd name="adj1" fmla="val 8514"/>
              <a:gd name="adj2" fmla="val -2218"/>
              <a:gd name="adj3" fmla="val 8514"/>
              <a:gd name="adj4" fmla="val -11510"/>
              <a:gd name="adj5" fmla="val -51309"/>
              <a:gd name="adj6" fmla="val -50908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Saskaņo ar izglītības iestādes vadītāju</a:t>
            </a:r>
          </a:p>
        </p:txBody>
      </p:sp>
      <p:sp>
        <p:nvSpPr>
          <p:cNvPr id="71" name="AutoShape 10">
            <a:extLst>
              <a:ext uri="{FF2B5EF4-FFF2-40B4-BE49-F238E27FC236}">
                <a16:creationId xmlns:a16="http://schemas.microsoft.com/office/drawing/2014/main" id="{D0E19D7D-3E54-4C6C-A681-F2040106F39A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4396121" y="899058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cxnSp>
        <p:nvCxnSpPr>
          <p:cNvPr id="72" name="AutoShape 23">
            <a:extLst>
              <a:ext uri="{FF2B5EF4-FFF2-40B4-BE49-F238E27FC236}">
                <a16:creationId xmlns:a16="http://schemas.microsoft.com/office/drawing/2014/main" id="{1A88F95F-97F0-42C4-88F4-5D8ABCFA3992}"/>
              </a:ext>
            </a:extLst>
          </p:cNvPr>
          <p:cNvCxnSpPr>
            <a:cxnSpLocks noChangeShapeType="1"/>
            <a:stCxn id="69" idx="2"/>
            <a:endCxn id="55" idx="0"/>
          </p:cNvCxnSpPr>
          <p:nvPr/>
        </p:nvCxnSpPr>
        <p:spPr bwMode="auto">
          <a:xfrm>
            <a:off x="5580820" y="1290790"/>
            <a:ext cx="1154" cy="10732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73" name="AutoShape 7">
            <a:extLst>
              <a:ext uri="{FF2B5EF4-FFF2-40B4-BE49-F238E27FC236}">
                <a16:creationId xmlns:a16="http://schemas.microsoft.com/office/drawing/2014/main" id="{A8B18AE5-EC01-4159-A80D-4771944F12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3442" y="3337627"/>
            <a:ext cx="360362" cy="358775"/>
          </a:xfrm>
          <a:prstGeom prst="diamond">
            <a:avLst/>
          </a:prstGeom>
          <a:gradFill rotWithShape="1">
            <a:gsLst>
              <a:gs pos="0">
                <a:schemeClr val="bg1"/>
              </a:gs>
              <a:gs pos="100000">
                <a:srgbClr val="A50021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sp>
        <p:nvSpPr>
          <p:cNvPr id="74" name="Text Box 27">
            <a:extLst>
              <a:ext uri="{FF2B5EF4-FFF2-40B4-BE49-F238E27FC236}">
                <a16:creationId xmlns:a16="http://schemas.microsoft.com/office/drawing/2014/main" id="{E37CD976-F9AA-41E2-8BD8-55D7E37677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2134" y="3282260"/>
            <a:ext cx="936625" cy="206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" tIns="3600" rIns="3600" bIns="360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lv-LV" sz="800" dirty="0"/>
              <a:t>Mācībspēkiem u.c. darbiniekiem</a:t>
            </a:r>
          </a:p>
        </p:txBody>
      </p:sp>
      <p:sp>
        <p:nvSpPr>
          <p:cNvPr id="75" name="Text Box 28">
            <a:extLst>
              <a:ext uri="{FF2B5EF4-FFF2-40B4-BE49-F238E27FC236}">
                <a16:creationId xmlns:a16="http://schemas.microsoft.com/office/drawing/2014/main" id="{D9E0F490-C32C-4A07-AED6-D144756C4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3617" y="3365555"/>
            <a:ext cx="988652" cy="108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00" tIns="3600" rIns="3600" bIns="360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lv-LV" sz="800" dirty="0"/>
              <a:t>Izglītojamajiem</a:t>
            </a:r>
          </a:p>
        </p:txBody>
      </p:sp>
      <p:sp>
        <p:nvSpPr>
          <p:cNvPr id="76" name="AutoShape 31">
            <a:extLst>
              <a:ext uri="{FF2B5EF4-FFF2-40B4-BE49-F238E27FC236}">
                <a16:creationId xmlns:a16="http://schemas.microsoft.com/office/drawing/2014/main" id="{6824ACBE-A86B-4805-A31C-E64C87BA38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1283" y="4271050"/>
            <a:ext cx="1565170" cy="382086"/>
          </a:xfrm>
          <a:prstGeom prst="flowChartAlternateProcess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Reģistrē klientu BIS «Alise», noformē Lasītāja karti un izsniedz grāmatas  </a:t>
            </a:r>
          </a:p>
        </p:txBody>
      </p:sp>
      <p:cxnSp>
        <p:nvCxnSpPr>
          <p:cNvPr id="77" name="AutoShape 32">
            <a:extLst>
              <a:ext uri="{FF2B5EF4-FFF2-40B4-BE49-F238E27FC236}">
                <a16:creationId xmlns:a16="http://schemas.microsoft.com/office/drawing/2014/main" id="{166EEBFD-4589-451E-85D5-44D96AB1FD25}"/>
              </a:ext>
            </a:extLst>
          </p:cNvPr>
          <p:cNvCxnSpPr>
            <a:cxnSpLocks noChangeShapeType="1"/>
            <a:stCxn id="73" idx="3"/>
            <a:endCxn id="84" idx="0"/>
          </p:cNvCxnSpPr>
          <p:nvPr/>
        </p:nvCxnSpPr>
        <p:spPr bwMode="auto">
          <a:xfrm>
            <a:off x="5763804" y="3517015"/>
            <a:ext cx="2350064" cy="144201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78" name="AutoShape 33">
            <a:extLst>
              <a:ext uri="{FF2B5EF4-FFF2-40B4-BE49-F238E27FC236}">
                <a16:creationId xmlns:a16="http://schemas.microsoft.com/office/drawing/2014/main" id="{9E3FE601-FE29-487F-8B00-19AEFF777B13}"/>
              </a:ext>
            </a:extLst>
          </p:cNvPr>
          <p:cNvSpPr>
            <a:spLocks/>
          </p:cNvSpPr>
          <p:nvPr/>
        </p:nvSpPr>
        <p:spPr bwMode="auto">
          <a:xfrm>
            <a:off x="9161909" y="4173182"/>
            <a:ext cx="1144367" cy="295407"/>
          </a:xfrm>
          <a:prstGeom prst="accentCallout2">
            <a:avLst>
              <a:gd name="adj1" fmla="val 31718"/>
              <a:gd name="adj2" fmla="val -6303"/>
              <a:gd name="adj3" fmla="val 31718"/>
              <a:gd name="adj4" fmla="val -14769"/>
              <a:gd name="adj5" fmla="val 67071"/>
              <a:gd name="adj6" fmla="val -24423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Grāmatas izsniedz uz pusgadu/semestri</a:t>
            </a:r>
          </a:p>
        </p:txBody>
      </p:sp>
      <p:cxnSp>
        <p:nvCxnSpPr>
          <p:cNvPr id="79" name="AutoShape 34">
            <a:extLst>
              <a:ext uri="{FF2B5EF4-FFF2-40B4-BE49-F238E27FC236}">
                <a16:creationId xmlns:a16="http://schemas.microsoft.com/office/drawing/2014/main" id="{996156D6-6DB5-4167-B990-A755970F7369}"/>
              </a:ext>
            </a:extLst>
          </p:cNvPr>
          <p:cNvCxnSpPr>
            <a:cxnSpLocks noChangeShapeType="1"/>
            <a:stCxn id="84" idx="2"/>
            <a:endCxn id="76" idx="0"/>
          </p:cNvCxnSpPr>
          <p:nvPr/>
        </p:nvCxnSpPr>
        <p:spPr bwMode="auto">
          <a:xfrm>
            <a:off x="8113868" y="4072948"/>
            <a:ext cx="0" cy="19810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80" name="AutoShape 49">
            <a:extLst>
              <a:ext uri="{FF2B5EF4-FFF2-40B4-BE49-F238E27FC236}">
                <a16:creationId xmlns:a16="http://schemas.microsoft.com/office/drawing/2014/main" id="{A2B9A4C7-9BA8-4357-877F-569D896C177C}"/>
              </a:ext>
            </a:extLst>
          </p:cNvPr>
          <p:cNvSpPr>
            <a:spLocks/>
          </p:cNvSpPr>
          <p:nvPr/>
        </p:nvSpPr>
        <p:spPr bwMode="auto">
          <a:xfrm flipH="1">
            <a:off x="2221722" y="3335818"/>
            <a:ext cx="1150938" cy="391141"/>
          </a:xfrm>
          <a:prstGeom prst="accentCallout2">
            <a:avLst>
              <a:gd name="adj1" fmla="val 14961"/>
              <a:gd name="adj2" fmla="val -5876"/>
              <a:gd name="adj3" fmla="val 14961"/>
              <a:gd name="adj4" fmla="val -14137"/>
              <a:gd name="adj5" fmla="val 85558"/>
              <a:gd name="adj6" fmla="val -29307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Grāmatas izsniedz ne ilgāk, kā uz mācību/studiju gadu</a:t>
            </a:r>
          </a:p>
        </p:txBody>
      </p:sp>
      <p:cxnSp>
        <p:nvCxnSpPr>
          <p:cNvPr id="81" name="AutoShape 58">
            <a:extLst>
              <a:ext uri="{FF2B5EF4-FFF2-40B4-BE49-F238E27FC236}">
                <a16:creationId xmlns:a16="http://schemas.microsoft.com/office/drawing/2014/main" id="{A54B28B8-6B5D-4A06-AF6C-981D8E1E5C54}"/>
              </a:ext>
            </a:extLst>
          </p:cNvPr>
          <p:cNvCxnSpPr>
            <a:cxnSpLocks noChangeShapeType="1"/>
            <a:stCxn id="62" idx="2"/>
            <a:endCxn id="73" idx="0"/>
          </p:cNvCxnSpPr>
          <p:nvPr/>
        </p:nvCxnSpPr>
        <p:spPr bwMode="auto">
          <a:xfrm>
            <a:off x="5583563" y="3144976"/>
            <a:ext cx="61" cy="192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82" name="AutoShape 32">
            <a:extLst>
              <a:ext uri="{FF2B5EF4-FFF2-40B4-BE49-F238E27FC236}">
                <a16:creationId xmlns:a16="http://schemas.microsoft.com/office/drawing/2014/main" id="{08F99C08-02CA-4661-9035-B1FC69F8CCB0}"/>
              </a:ext>
            </a:extLst>
          </p:cNvPr>
          <p:cNvCxnSpPr>
            <a:cxnSpLocks noChangeShapeType="1"/>
            <a:stCxn id="73" idx="1"/>
            <a:endCxn id="88" idx="0"/>
          </p:cNvCxnSpPr>
          <p:nvPr/>
        </p:nvCxnSpPr>
        <p:spPr bwMode="auto">
          <a:xfrm rot="10800000" flipV="1">
            <a:off x="4284757" y="3517014"/>
            <a:ext cx="1118687" cy="135756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84" name="AutoShape 31">
            <a:extLst>
              <a:ext uri="{FF2B5EF4-FFF2-40B4-BE49-F238E27FC236}">
                <a16:creationId xmlns:a16="http://schemas.microsoft.com/office/drawing/2014/main" id="{BD61ACB4-9325-425A-883E-313D57E91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1283" y="3661216"/>
            <a:ext cx="1565170" cy="411733"/>
          </a:xfrm>
          <a:prstGeom prst="flowChartAlternateProcess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Pārbauda klienta identifikācijas karti. Pārbauda izglītojamo grupu sarakstā</a:t>
            </a:r>
          </a:p>
        </p:txBody>
      </p:sp>
      <p:pic>
        <p:nvPicPr>
          <p:cNvPr id="87" name="Picture 17" descr="MC900433868[1]">
            <a:extLst>
              <a:ext uri="{FF2B5EF4-FFF2-40B4-BE49-F238E27FC236}">
                <a16:creationId xmlns:a16="http://schemas.microsoft.com/office/drawing/2014/main" id="{E4252FD6-A6F9-4D14-950F-DE20C31A0C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50000" contrast="78000"/>
          </a:blip>
          <a:srcRect/>
          <a:stretch>
            <a:fillRect/>
          </a:stretch>
        </p:blipFill>
        <p:spPr bwMode="auto">
          <a:xfrm>
            <a:off x="6339757" y="2988122"/>
            <a:ext cx="233362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0" name="AutoShape 35">
            <a:extLst>
              <a:ext uri="{FF2B5EF4-FFF2-40B4-BE49-F238E27FC236}">
                <a16:creationId xmlns:a16="http://schemas.microsoft.com/office/drawing/2014/main" id="{55306BB6-C1F9-4F19-B114-FA3FECBCC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1283" y="4864420"/>
            <a:ext cx="1565170" cy="382086"/>
          </a:xfrm>
          <a:prstGeom prst="flowChartAlternateProcess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/>
          <a:p>
            <a:pPr algn="ctr"/>
            <a:r>
              <a:rPr lang="lv-LV" sz="800" dirty="0"/>
              <a:t>Uzrauga grāmatu nodošanas termiņus. Ja nepieciešams, pagarina nodošanas termiņu  </a:t>
            </a:r>
          </a:p>
        </p:txBody>
      </p:sp>
      <p:sp>
        <p:nvSpPr>
          <p:cNvPr id="91" name="AutoShape 36">
            <a:extLst>
              <a:ext uri="{FF2B5EF4-FFF2-40B4-BE49-F238E27FC236}">
                <a16:creationId xmlns:a16="http://schemas.microsoft.com/office/drawing/2014/main" id="{B7C8E350-77E4-4DC7-8C3E-96ACB8077A99}"/>
              </a:ext>
            </a:extLst>
          </p:cNvPr>
          <p:cNvSpPr>
            <a:spLocks/>
          </p:cNvSpPr>
          <p:nvPr/>
        </p:nvSpPr>
        <p:spPr bwMode="auto">
          <a:xfrm>
            <a:off x="9161908" y="4725144"/>
            <a:ext cx="1143000" cy="336550"/>
          </a:xfrm>
          <a:prstGeom prst="accentCallout2">
            <a:avLst>
              <a:gd name="adj1" fmla="val 19833"/>
              <a:gd name="adj2" fmla="val -4276"/>
              <a:gd name="adj3" fmla="val 20018"/>
              <a:gd name="adj4" fmla="val -11943"/>
              <a:gd name="adj5" fmla="val 61804"/>
              <a:gd name="adj6" fmla="val -24861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Pagarinājumu var pieteikt klātienē vai elektroniski</a:t>
            </a:r>
          </a:p>
        </p:txBody>
      </p:sp>
      <p:sp>
        <p:nvSpPr>
          <p:cNvPr id="93" name="Text Box 39">
            <a:extLst>
              <a:ext uri="{FF2B5EF4-FFF2-40B4-BE49-F238E27FC236}">
                <a16:creationId xmlns:a16="http://schemas.microsoft.com/office/drawing/2014/main" id="{095324CD-D80F-4599-BCD4-BE7C7D89EC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8191" y="5411580"/>
            <a:ext cx="901585" cy="49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00" tIns="3600" rIns="3600" bIns="360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lv-LV" sz="800" dirty="0"/>
              <a:t>Grāmatas nav nodotas 2 nedēļu laikā pēc</a:t>
            </a:r>
          </a:p>
          <a:p>
            <a:pPr algn="ctr">
              <a:lnSpc>
                <a:spcPct val="80000"/>
              </a:lnSpc>
            </a:pPr>
            <a:r>
              <a:rPr lang="lv-LV" sz="800" dirty="0"/>
              <a:t> atgādinājuma saņemšanas</a:t>
            </a:r>
          </a:p>
        </p:txBody>
      </p:sp>
      <p:sp>
        <p:nvSpPr>
          <p:cNvPr id="94" name="Text Box 40">
            <a:extLst>
              <a:ext uri="{FF2B5EF4-FFF2-40B4-BE49-F238E27FC236}">
                <a16:creationId xmlns:a16="http://schemas.microsoft.com/office/drawing/2014/main" id="{865A1A49-34B0-4231-BE4E-C99F84F08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1405" y="4866789"/>
            <a:ext cx="1079500" cy="2067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00" tIns="3600" rIns="3600" bIns="3600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lv-LV" sz="800" dirty="0"/>
              <a:t>Grāmatas  nodotas noteiktajā termiņā</a:t>
            </a:r>
          </a:p>
        </p:txBody>
      </p:sp>
      <p:cxnSp>
        <p:nvCxnSpPr>
          <p:cNvPr id="95" name="AutoShape 42">
            <a:extLst>
              <a:ext uri="{FF2B5EF4-FFF2-40B4-BE49-F238E27FC236}">
                <a16:creationId xmlns:a16="http://schemas.microsoft.com/office/drawing/2014/main" id="{C0CEB2EE-3D78-4743-94DB-E1ADE5102B43}"/>
              </a:ext>
            </a:extLst>
          </p:cNvPr>
          <p:cNvCxnSpPr>
            <a:cxnSpLocks noChangeShapeType="1"/>
            <a:endCxn id="90" idx="0"/>
          </p:cNvCxnSpPr>
          <p:nvPr/>
        </p:nvCxnSpPr>
        <p:spPr bwMode="auto">
          <a:xfrm>
            <a:off x="8113868" y="4664152"/>
            <a:ext cx="0" cy="20026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97" name="AutoShape 44">
            <a:extLst>
              <a:ext uri="{FF2B5EF4-FFF2-40B4-BE49-F238E27FC236}">
                <a16:creationId xmlns:a16="http://schemas.microsoft.com/office/drawing/2014/main" id="{1EF83568-B4DE-4D8B-AD7C-05FEC78AC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5758" y="5289763"/>
            <a:ext cx="360362" cy="358775"/>
          </a:xfrm>
          <a:prstGeom prst="diamond">
            <a:avLst/>
          </a:prstGeom>
          <a:gradFill rotWithShape="1">
            <a:gsLst>
              <a:gs pos="0">
                <a:schemeClr val="bg1"/>
              </a:gs>
              <a:gs pos="100000">
                <a:srgbClr val="A50021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A5002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lv-LV"/>
          </a:p>
        </p:txBody>
      </p:sp>
      <p:cxnSp>
        <p:nvCxnSpPr>
          <p:cNvPr id="99" name="AutoShape 47">
            <a:extLst>
              <a:ext uri="{FF2B5EF4-FFF2-40B4-BE49-F238E27FC236}">
                <a16:creationId xmlns:a16="http://schemas.microsoft.com/office/drawing/2014/main" id="{235A50A5-0225-4DB1-BB30-8FC89B2CE509}"/>
              </a:ext>
            </a:extLst>
          </p:cNvPr>
          <p:cNvCxnSpPr>
            <a:cxnSpLocks noChangeShapeType="1"/>
            <a:stCxn id="97" idx="2"/>
            <a:endCxn id="114" idx="3"/>
          </p:cNvCxnSpPr>
          <p:nvPr/>
        </p:nvCxnSpPr>
        <p:spPr bwMode="auto">
          <a:xfrm rot="5400000">
            <a:off x="6384094" y="5279624"/>
            <a:ext cx="242933" cy="980761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100" name="AutoShape 64">
            <a:extLst>
              <a:ext uri="{FF2B5EF4-FFF2-40B4-BE49-F238E27FC236}">
                <a16:creationId xmlns:a16="http://schemas.microsoft.com/office/drawing/2014/main" id="{3A314B98-E62A-49C9-9E3A-9B02FD891409}"/>
              </a:ext>
            </a:extLst>
          </p:cNvPr>
          <p:cNvCxnSpPr>
            <a:cxnSpLocks noChangeShapeType="1"/>
            <a:stCxn id="97" idx="0"/>
            <a:endCxn id="102" idx="3"/>
          </p:cNvCxnSpPr>
          <p:nvPr/>
        </p:nvCxnSpPr>
        <p:spPr bwMode="auto">
          <a:xfrm rot="16200000" flipV="1">
            <a:off x="5180916" y="3474739"/>
            <a:ext cx="228068" cy="340197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02" name="AutoShape 41">
            <a:extLst>
              <a:ext uri="{FF2B5EF4-FFF2-40B4-BE49-F238E27FC236}">
                <a16:creationId xmlns:a16="http://schemas.microsoft.com/office/drawing/2014/main" id="{75109B0E-5753-4821-9166-92428BC0A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7569" y="4862966"/>
            <a:ext cx="1386393" cy="397457"/>
          </a:xfrm>
          <a:prstGeom prst="flowChartAlternateProcess">
            <a:avLst/>
          </a:prstGeom>
          <a:gradFill rotWithShape="1">
            <a:gsLst>
              <a:gs pos="0">
                <a:srgbClr val="DDDDDD"/>
              </a:gs>
              <a:gs pos="50000">
                <a:schemeClr val="bg1"/>
              </a:gs>
              <a:gs pos="100000">
                <a:srgbClr val="DDDDDD"/>
              </a:gs>
            </a:gsLst>
            <a:lin ang="5400000" scaled="1"/>
          </a:gradFill>
          <a:ln w="9525" algn="ctr">
            <a:solidFill>
              <a:srgbClr val="333333"/>
            </a:solidFill>
            <a:miter lim="800000"/>
            <a:headEnd/>
            <a:tailEnd/>
          </a:ln>
          <a:effectLst/>
        </p:spPr>
        <p:txBody>
          <a:bodyPr lIns="18000" tIns="10800" rIns="18000" bIns="10800" anchor="ctr"/>
          <a:lstStyle/>
          <a:p>
            <a:pPr algn="ctr">
              <a:defRPr/>
            </a:pPr>
            <a:r>
              <a:rPr lang="lv-LV" sz="800" dirty="0"/>
              <a:t>Paraksta </a:t>
            </a:r>
            <a:r>
              <a:rPr lang="lv-LV" sz="800" dirty="0" err="1"/>
              <a:t>Apgaitas</a:t>
            </a:r>
            <a:r>
              <a:rPr lang="lv-LV" sz="800" dirty="0"/>
              <a:t> lapu pēc grāmatu nodošanas</a:t>
            </a:r>
          </a:p>
        </p:txBody>
      </p:sp>
      <p:pic>
        <p:nvPicPr>
          <p:cNvPr id="105" name="Picture 17" descr="MC900433868[1]">
            <a:extLst>
              <a:ext uri="{FF2B5EF4-FFF2-40B4-BE49-F238E27FC236}">
                <a16:creationId xmlns:a16="http://schemas.microsoft.com/office/drawing/2014/main" id="{5E395CA7-3E5A-4BB2-B3E4-63993E1A5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-50000" contrast="78000"/>
          </a:blip>
          <a:srcRect/>
          <a:stretch>
            <a:fillRect/>
          </a:stretch>
        </p:blipFill>
        <p:spPr bwMode="auto">
          <a:xfrm>
            <a:off x="3500968" y="5113957"/>
            <a:ext cx="233362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7" name="AutoShape 10">
            <a:extLst>
              <a:ext uri="{FF2B5EF4-FFF2-40B4-BE49-F238E27FC236}">
                <a16:creationId xmlns:a16="http://schemas.microsoft.com/office/drawing/2014/main" id="{24162F2C-B807-4376-B18A-2F18C07D6244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8792108" y="4482759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08" name="AutoShape 10">
            <a:extLst>
              <a:ext uri="{FF2B5EF4-FFF2-40B4-BE49-F238E27FC236}">
                <a16:creationId xmlns:a16="http://schemas.microsoft.com/office/drawing/2014/main" id="{5C063BA6-ADE3-47FF-AF00-3571E6845F68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8792108" y="5121652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111" name="AutoShape 11">
            <a:extLst>
              <a:ext uri="{FF2B5EF4-FFF2-40B4-BE49-F238E27FC236}">
                <a16:creationId xmlns:a16="http://schemas.microsoft.com/office/drawing/2014/main" id="{AF6B35FC-6A68-4203-92E2-F556BD9BE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24222" y="3947413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cxnSp>
        <p:nvCxnSpPr>
          <p:cNvPr id="86" name="AutoShape 32">
            <a:extLst>
              <a:ext uri="{FF2B5EF4-FFF2-40B4-BE49-F238E27FC236}">
                <a16:creationId xmlns:a16="http://schemas.microsoft.com/office/drawing/2014/main" id="{0BBFE0AA-3336-464C-AC3C-002CF4B5497B}"/>
              </a:ext>
            </a:extLst>
          </p:cNvPr>
          <p:cNvCxnSpPr>
            <a:cxnSpLocks noChangeShapeType="1"/>
            <a:stCxn id="88" idx="1"/>
            <a:endCxn id="102" idx="0"/>
          </p:cNvCxnSpPr>
          <p:nvPr/>
        </p:nvCxnSpPr>
        <p:spPr bwMode="auto">
          <a:xfrm rot="10800000" flipV="1">
            <a:off x="2900767" y="3858637"/>
            <a:ext cx="601405" cy="100432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88" name="AutoShape 31">
            <a:extLst>
              <a:ext uri="{FF2B5EF4-FFF2-40B4-BE49-F238E27FC236}">
                <a16:creationId xmlns:a16="http://schemas.microsoft.com/office/drawing/2014/main" id="{5D384161-2378-4CBA-9CAC-F55D7129A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2170" y="3652771"/>
            <a:ext cx="1565170" cy="411733"/>
          </a:xfrm>
          <a:prstGeom prst="flowChartAlternateProcess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/>
          <a:p>
            <a:pPr algn="ctr"/>
            <a:endParaRPr lang="lv-LV" sz="800" dirty="0"/>
          </a:p>
          <a:p>
            <a:pPr algn="ctr"/>
            <a:r>
              <a:rPr lang="lv-LV" sz="800" dirty="0"/>
              <a:t>Reģistrē klientu BIS «Alise», noformē Lasītāja karti  un izsniedz grāmatas</a:t>
            </a:r>
          </a:p>
          <a:p>
            <a:pPr algn="ctr"/>
            <a:endParaRPr lang="lv-LV" sz="800" dirty="0"/>
          </a:p>
        </p:txBody>
      </p:sp>
      <p:sp>
        <p:nvSpPr>
          <p:cNvPr id="89" name="AutoShape 10">
            <a:extLst>
              <a:ext uri="{FF2B5EF4-FFF2-40B4-BE49-F238E27FC236}">
                <a16:creationId xmlns:a16="http://schemas.microsoft.com/office/drawing/2014/main" id="{60429936-4AF2-441F-8163-8FF2861CFB24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4959390" y="3908856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sp>
        <p:nvSpPr>
          <p:cNvPr id="83" name="Text Box 8">
            <a:extLst>
              <a:ext uri="{FF2B5EF4-FFF2-40B4-BE49-F238E27FC236}">
                <a16:creationId xmlns:a16="http://schemas.microsoft.com/office/drawing/2014/main" id="{79EE2BAE-EB3E-4BDC-9B67-B29FAB1DB3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16993" y="6530517"/>
            <a:ext cx="865188" cy="16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tIns="10800" rIns="18000" bIns="10800">
            <a:spAutoFit/>
          </a:bodyPr>
          <a:lstStyle/>
          <a:p>
            <a:r>
              <a:rPr lang="lv-LV" sz="900" dirty="0"/>
              <a:t>14.10.2024.</a:t>
            </a:r>
          </a:p>
        </p:txBody>
      </p:sp>
      <p:sp>
        <p:nvSpPr>
          <p:cNvPr id="85" name="AutoShape 49">
            <a:extLst>
              <a:ext uri="{FF2B5EF4-FFF2-40B4-BE49-F238E27FC236}">
                <a16:creationId xmlns:a16="http://schemas.microsoft.com/office/drawing/2014/main" id="{0584B23D-6165-48AD-AD9A-0C97476FBFBB}"/>
              </a:ext>
            </a:extLst>
          </p:cNvPr>
          <p:cNvSpPr>
            <a:spLocks/>
          </p:cNvSpPr>
          <p:nvPr/>
        </p:nvSpPr>
        <p:spPr bwMode="auto">
          <a:xfrm flipH="1">
            <a:off x="4580061" y="4180612"/>
            <a:ext cx="1637048" cy="283425"/>
          </a:xfrm>
          <a:prstGeom prst="accentCallout2">
            <a:avLst>
              <a:gd name="adj1" fmla="val 2529"/>
              <a:gd name="adj2" fmla="val 103519"/>
              <a:gd name="adj3" fmla="val 2529"/>
              <a:gd name="adj4" fmla="val 108489"/>
              <a:gd name="adj5" fmla="val -39835"/>
              <a:gd name="adj6" fmla="val 116061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Klients uzrāda personu apliecinošu dokumentu un identifikācijas karti</a:t>
            </a:r>
          </a:p>
        </p:txBody>
      </p:sp>
      <p:sp>
        <p:nvSpPr>
          <p:cNvPr id="106" name="AutoShape 20">
            <a:extLst>
              <a:ext uri="{FF2B5EF4-FFF2-40B4-BE49-F238E27FC236}">
                <a16:creationId xmlns:a16="http://schemas.microsoft.com/office/drawing/2014/main" id="{672E06AC-0226-48CB-A57F-C9BFD567E23B}"/>
              </a:ext>
            </a:extLst>
          </p:cNvPr>
          <p:cNvSpPr>
            <a:spLocks/>
          </p:cNvSpPr>
          <p:nvPr/>
        </p:nvSpPr>
        <p:spPr bwMode="auto">
          <a:xfrm>
            <a:off x="3838551" y="6211565"/>
            <a:ext cx="1917206" cy="388402"/>
          </a:xfrm>
          <a:prstGeom prst="accentCallout2">
            <a:avLst>
              <a:gd name="adj1" fmla="val 14345"/>
              <a:gd name="adj2" fmla="val -2809"/>
              <a:gd name="adj3" fmla="val 13726"/>
              <a:gd name="adj4" fmla="val -8212"/>
              <a:gd name="adj5" fmla="val -45299"/>
              <a:gd name="adj6" fmla="val -23895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Ja klients nenokārto saistības brīdinājumā noteiktajā termiņā, Aģentūra uzsāk parāda piedziņas procesu</a:t>
            </a:r>
          </a:p>
        </p:txBody>
      </p:sp>
      <p:sp>
        <p:nvSpPr>
          <p:cNvPr id="113" name="AutoShape 31">
            <a:extLst>
              <a:ext uri="{FF2B5EF4-FFF2-40B4-BE49-F238E27FC236}">
                <a16:creationId xmlns:a16="http://schemas.microsoft.com/office/drawing/2014/main" id="{412BA09C-4791-45A3-A219-2C00841FE4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8715" y="5731624"/>
            <a:ext cx="1223888" cy="311590"/>
          </a:xfrm>
          <a:prstGeom prst="flowChartAlternateProcess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/>
          <a:p>
            <a:pPr algn="ctr"/>
            <a:r>
              <a:rPr lang="lv-LV" sz="800" dirty="0" err="1"/>
              <a:t>Nosūta</a:t>
            </a:r>
            <a:r>
              <a:rPr lang="lv-LV" sz="800" dirty="0"/>
              <a:t> klientam brīdinājuma vēstuli </a:t>
            </a:r>
          </a:p>
        </p:txBody>
      </p:sp>
      <p:sp>
        <p:nvSpPr>
          <p:cNvPr id="114" name="AutoShape 37">
            <a:extLst>
              <a:ext uri="{FF2B5EF4-FFF2-40B4-BE49-F238E27FC236}">
                <a16:creationId xmlns:a16="http://schemas.microsoft.com/office/drawing/2014/main" id="{D0AAA397-E2EE-497F-8E35-B52AEA385C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35256" y="5638055"/>
            <a:ext cx="1579922" cy="506830"/>
          </a:xfrm>
          <a:prstGeom prst="flowChartAlternateProcess">
            <a:avLst/>
          </a:prstGeom>
          <a:solidFill>
            <a:schemeClr val="bg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lIns="10800" tIns="10800" rIns="10800" bIns="10800" anchor="ctr"/>
          <a:lstStyle/>
          <a:p>
            <a:pPr algn="ctr"/>
            <a:r>
              <a:rPr lang="lv-LV" sz="800" dirty="0" err="1"/>
              <a:t>Nosūta</a:t>
            </a:r>
            <a:r>
              <a:rPr lang="lv-LV" sz="800" dirty="0"/>
              <a:t> klientam e-pastā atgādinājumu, ka tiks pārtraukta grāmatu izsniegšana. Pārkāpumu atzīmē BIS «Alise» </a:t>
            </a:r>
          </a:p>
        </p:txBody>
      </p:sp>
      <p:sp>
        <p:nvSpPr>
          <p:cNvPr id="115" name="AutoShape 36">
            <a:extLst>
              <a:ext uri="{FF2B5EF4-FFF2-40B4-BE49-F238E27FC236}">
                <a16:creationId xmlns:a16="http://schemas.microsoft.com/office/drawing/2014/main" id="{283C6F8A-000D-4F62-9294-9C11688314D1}"/>
              </a:ext>
            </a:extLst>
          </p:cNvPr>
          <p:cNvSpPr>
            <a:spLocks/>
          </p:cNvSpPr>
          <p:nvPr/>
        </p:nvSpPr>
        <p:spPr bwMode="auto">
          <a:xfrm>
            <a:off x="6164177" y="6230892"/>
            <a:ext cx="1588007" cy="298577"/>
          </a:xfrm>
          <a:prstGeom prst="accentCallout2">
            <a:avLst>
              <a:gd name="adj1" fmla="val 19833"/>
              <a:gd name="adj2" fmla="val -4276"/>
              <a:gd name="adj3" fmla="val 19833"/>
              <a:gd name="adj4" fmla="val -14229"/>
              <a:gd name="adj5" fmla="val -32933"/>
              <a:gd name="adj6" fmla="val -28216"/>
            </a:avLst>
          </a:prstGeom>
          <a:gradFill rotWithShape="1">
            <a:gsLst>
              <a:gs pos="0">
                <a:srgbClr val="CCFF99">
                  <a:alpha val="39998"/>
                </a:srgbClr>
              </a:gs>
              <a:gs pos="100000">
                <a:srgbClr val="CCFF99"/>
              </a:gs>
            </a:gsLst>
            <a:lin ang="5400000" scaled="1"/>
          </a:gra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lIns="3600" tIns="3600" rIns="3600" bIns="3600"/>
          <a:lstStyle/>
          <a:p>
            <a:r>
              <a:rPr lang="lv-LV" sz="800" dirty="0"/>
              <a:t>Informē sociālo darbinieku, grupas audzinātāju par problēmām </a:t>
            </a:r>
          </a:p>
        </p:txBody>
      </p:sp>
      <p:sp>
        <p:nvSpPr>
          <p:cNvPr id="116" name="AutoShape 10">
            <a:extLst>
              <a:ext uri="{FF2B5EF4-FFF2-40B4-BE49-F238E27FC236}">
                <a16:creationId xmlns:a16="http://schemas.microsoft.com/office/drawing/2014/main" id="{FB2BA5B3-C3DA-4187-86E7-AACEAB9DD826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5930421" y="5969017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cxnSp>
        <p:nvCxnSpPr>
          <p:cNvPr id="117" name="AutoShape 64">
            <a:extLst>
              <a:ext uri="{FF2B5EF4-FFF2-40B4-BE49-F238E27FC236}">
                <a16:creationId xmlns:a16="http://schemas.microsoft.com/office/drawing/2014/main" id="{F1F34379-6F3F-4FF7-81F5-36C5F55D18DE}"/>
              </a:ext>
            </a:extLst>
          </p:cNvPr>
          <p:cNvCxnSpPr>
            <a:cxnSpLocks noChangeShapeType="1"/>
            <a:stCxn id="90" idx="2"/>
            <a:endCxn id="97" idx="3"/>
          </p:cNvCxnSpPr>
          <p:nvPr/>
        </p:nvCxnSpPr>
        <p:spPr bwMode="auto">
          <a:xfrm rot="5400000">
            <a:off x="7533672" y="4888954"/>
            <a:ext cx="222644" cy="93774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18" name="AutoShape 58">
            <a:extLst>
              <a:ext uri="{FF2B5EF4-FFF2-40B4-BE49-F238E27FC236}">
                <a16:creationId xmlns:a16="http://schemas.microsoft.com/office/drawing/2014/main" id="{EF9EE875-05D5-41B6-B695-6C9EE73A98A6}"/>
              </a:ext>
            </a:extLst>
          </p:cNvPr>
          <p:cNvCxnSpPr>
            <a:cxnSpLocks noChangeShapeType="1"/>
            <a:stCxn id="114" idx="1"/>
            <a:endCxn id="113" idx="3"/>
          </p:cNvCxnSpPr>
          <p:nvPr/>
        </p:nvCxnSpPr>
        <p:spPr bwMode="auto">
          <a:xfrm flipH="1" flipV="1">
            <a:off x="4202604" y="5887420"/>
            <a:ext cx="232653" cy="405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19" name="AutoShape 11">
            <a:extLst>
              <a:ext uri="{FF2B5EF4-FFF2-40B4-BE49-F238E27FC236}">
                <a16:creationId xmlns:a16="http://schemas.microsoft.com/office/drawing/2014/main" id="{7BB25794-768A-48BE-966E-A79B640252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0373" y="5928286"/>
            <a:ext cx="144462" cy="215900"/>
          </a:xfrm>
          <a:prstGeom prst="foldedCorner">
            <a:avLst>
              <a:gd name="adj" fmla="val 50000"/>
            </a:avLst>
          </a:prstGeom>
          <a:gradFill rotWithShape="1">
            <a:gsLst>
              <a:gs pos="0">
                <a:srgbClr val="00FF00"/>
              </a:gs>
              <a:gs pos="100000">
                <a:schemeClr val="bg1"/>
              </a:gs>
            </a:gsLst>
            <a:lin ang="2700000" scaled="1"/>
          </a:gradFill>
          <a:ln w="9525">
            <a:solidFill>
              <a:schemeClr val="tx1"/>
            </a:solidFill>
            <a:round/>
            <a:headEnd/>
            <a:tailEnd type="none" w="med" len="sm"/>
          </a:ln>
        </p:spPr>
        <p:txBody>
          <a:bodyPr wrap="none" anchor="ctr"/>
          <a:lstStyle/>
          <a:p>
            <a:pPr algn="ctr"/>
            <a:endParaRPr lang="lv-LV" sz="900">
              <a:cs typeface="Arial" charset="0"/>
            </a:endParaRPr>
          </a:p>
        </p:txBody>
      </p:sp>
      <p:sp>
        <p:nvSpPr>
          <p:cNvPr id="120" name="AutoShape 10">
            <a:extLst>
              <a:ext uri="{FF2B5EF4-FFF2-40B4-BE49-F238E27FC236}">
                <a16:creationId xmlns:a16="http://schemas.microsoft.com/office/drawing/2014/main" id="{EA643160-4BB2-4BE7-8B73-ABA11C5163AD}"/>
              </a:ext>
            </a:extLst>
          </p:cNvPr>
          <p:cNvSpPr>
            <a:spLocks noEditPoints="1" noChangeArrowheads="1"/>
          </p:cNvSpPr>
          <p:nvPr/>
        </p:nvSpPr>
        <p:spPr bwMode="auto">
          <a:xfrm>
            <a:off x="4109619" y="5578966"/>
            <a:ext cx="215900" cy="215900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0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2147483647 w 21600"/>
              <a:gd name="T17" fmla="*/ 2147483647 h 21600"/>
              <a:gd name="T18" fmla="*/ 2147483647 w 21600"/>
              <a:gd name="T19" fmla="*/ 2147483647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lv-LV"/>
          </a:p>
        </p:txBody>
      </p:sp>
      <p:cxnSp>
        <p:nvCxnSpPr>
          <p:cNvPr id="121" name="AutoShape 32">
            <a:extLst>
              <a:ext uri="{FF2B5EF4-FFF2-40B4-BE49-F238E27FC236}">
                <a16:creationId xmlns:a16="http://schemas.microsoft.com/office/drawing/2014/main" id="{997195B6-6C85-41DA-826F-40C1C1215580}"/>
              </a:ext>
            </a:extLst>
          </p:cNvPr>
          <p:cNvCxnSpPr>
            <a:cxnSpLocks noChangeShapeType="1"/>
            <a:stCxn id="113" idx="1"/>
            <a:endCxn id="102" idx="2"/>
          </p:cNvCxnSpPr>
          <p:nvPr/>
        </p:nvCxnSpPr>
        <p:spPr bwMode="auto">
          <a:xfrm rot="10800000">
            <a:off x="2900765" y="5260424"/>
            <a:ext cx="77950" cy="626997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3380901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353</Words>
  <Application>Microsoft Office PowerPoint</Application>
  <PresentationFormat>Platekrāna</PresentationFormat>
  <Paragraphs>61</Paragraphs>
  <Slides>2</Slides>
  <Notes>1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dizains</vt:lpstr>
      <vt:lpstr>A15 Koledžas bibliotēkas darba nodrošināšana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A15 Ķoledžas bibliotēkas darba nodrošināšana</dc:title>
  <dc:creator>Laura Zeltina</dc:creator>
  <cp:lastModifiedBy>Laura Zeltina</cp:lastModifiedBy>
  <cp:revision>3</cp:revision>
  <dcterms:created xsi:type="dcterms:W3CDTF">2024-11-12T09:16:45Z</dcterms:created>
  <dcterms:modified xsi:type="dcterms:W3CDTF">2024-11-12T09:39:12Z</dcterms:modified>
</cp:coreProperties>
</file>