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24" r:id="rId2"/>
    <p:sldId id="933" r:id="rId3"/>
    <p:sldId id="934" r:id="rId4"/>
    <p:sldId id="1007" r:id="rId5"/>
    <p:sldId id="1093" r:id="rId6"/>
    <p:sldId id="1094" r:id="rId7"/>
    <p:sldId id="940" r:id="rId8"/>
    <p:sldId id="941" r:id="rId9"/>
    <p:sldId id="1017" r:id="rId10"/>
    <p:sldId id="1018" r:id="rId1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B6E0C3C-E5ED-45B7-AD6C-91199EB4E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6736770A-7E31-4C11-9330-9D8B663ED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BAFE4AC-4B48-4987-AB9B-33DD7D51C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9AEE9D0-8D62-49DA-A2BF-787DDA2BC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1AE812E-3EE4-4C34-8480-CFA31FDA9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5215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3FF7FEE-6CDB-4A95-86B7-763A0B16E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EE6028F6-D58A-4BAC-802E-6C4261FED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137498A-A67F-420C-A2E6-F61FEAB9A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2691C80-3C6F-42E6-8BD2-E82ACBA7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BAAD91A-F04E-4CD7-9DE5-8A26E93E1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061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69560291-E519-4AC9-9A42-AF8DB4EF9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1C042EFD-36FC-4025-B9E4-E9BC180C5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FC3F3CC-2452-4990-9624-820B66123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3D94134-148D-4E48-B31C-7A0AA23A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7168236-BE9E-48D1-A4BE-7533A4993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817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30DA012-2253-4499-AA12-04E1A6AFB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7B0E986-0747-4EB9-998E-3AC172BFE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D5F5515-5EA5-44C2-B460-8A36B20B0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3ED03E7-038D-47A2-8E5B-6B2F91D8E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54129E0-9B9C-474A-818A-50A94288C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239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614BCB0-FE55-4EC0-AD7E-26EC4AE63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2D5724C-E99D-43B9-B9AD-F72218072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4424DB0-2F71-4336-9B7B-7EBC4027B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E043A12-C178-4D25-A7A4-3EC20FEE6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679F801-ABCE-443D-84F7-6C3E6FA8D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035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4BEE01A-33DD-44AC-A43F-8975AF2A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309F9B1-0F09-4B5C-A1B0-51F09A0202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6A621F16-BDD6-4AF7-B575-B6AEBD7D1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96CCD19-0DAE-4637-86A7-E3FB8BE0F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62A4C6E-AB1A-46AB-A451-2C5B71AA1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3C8D1248-8635-418F-BAE3-44F089359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7416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15A3D8D-DA5A-46F9-AEF1-84E558625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19FB8EDA-2EF5-45B1-917A-CF8271CAA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D73F00B7-D7E0-4D09-B375-D6C9CC445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74D7B5F9-CFEC-4426-99A7-41A1A98BD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58AB6D13-D7EF-4AEF-B73D-3EB28BE623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610E6B14-6C90-4624-BD05-27A1075EC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F6358C88-BD01-4C9A-9152-6D212B923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12FB767A-94B5-48F0-BD52-EB5DB32C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448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DAAF20B-A29C-4AE5-A754-582678C2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A03AFC63-084B-43EE-8132-E00F182AC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1C8455B2-FEE7-4838-8D8B-43029857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EFFA20C8-9213-4A74-A016-99D58EAF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169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92A55388-0020-44F2-A7EE-BAE723173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C0344197-C8C5-4E66-A82E-B8E5F6A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A1D90A0-0260-4E92-8A0E-C20CDDC7E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083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CF44251-A22E-4EF3-9667-1780243A3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FE895BA-17B5-4D51-A885-C4AB2489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98594C6-72BF-42FE-81BC-0F65995B1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C5835B1-9369-498E-86A9-42157F38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DC7D41E0-1EBC-4BFF-B084-844C55320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CFEA053B-55D1-4F5C-B023-35FB4A1FC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432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99CECDC-4FCF-450C-A6ED-C0D5B9DC2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B3DC3F50-7E8A-496A-AD21-D15CEAB063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56DB17FC-21E1-4895-A545-5C280D157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503CC85-BB12-4277-97C7-4D6B5DAA5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DD4CA7F3-1D14-4928-B746-9EDD6062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625F0FE3-C4B8-44A4-83C0-D9C54C73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7757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14AC6EA3-C7CD-4936-BE5D-04991A221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DABED7C-7E89-499F-ACA6-EC616441D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917B607-8798-45C5-8F33-1F9233B48E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3CB08-E84E-493D-8855-9C76FAFEB50A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D7728D8-0890-45BE-9C11-2E62BD22CD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C698AD0-464F-47C1-ABAA-5621F548E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F35B7-A98A-4DC8-81F2-83D8002D7A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253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://ruteris/wLoc/download/N_Akti/Nr.22_06.12.2019_Koledzas_ieprieksejo_studiju_rezult_atzisana.pdf" TargetMode="External"/><Relationship Id="rId18" Type="http://schemas.openxmlformats.org/officeDocument/2006/relationships/hyperlink" Target="http://ruteris/wLoc/download/N_Akti/Rik.80_14.07.2023._Maksas_pakalpojumu_cenradis.pdf" TargetMode="External"/><Relationship Id="rId26" Type="http://schemas.openxmlformats.org/officeDocument/2006/relationships/hyperlink" Target="http://ruteris/wLoc/download/N_Akti/Nr.1-22_01h_24.05.2010._Koledzas_stipendiju_nolikums_groz_13.09.2021._Nr.08_groz_Nr.22_22.12.2022..pdf" TargetMode="External"/><Relationship Id="rId3" Type="http://schemas.openxmlformats.org/officeDocument/2006/relationships/hyperlink" Target="https://ruteris/wloc/download/N_Akti/15.09.2015.%20Nr.23_06.07.2017.%20Nr.16.pdf" TargetMode="External"/><Relationship Id="rId21" Type="http://schemas.openxmlformats.org/officeDocument/2006/relationships/hyperlink" Target="http://manasiva/wp-content/uploads/2024/10/Rik.46_08.05.2024._Pilvarojums_parakstit_dokumentus_groz_Rik.62_20.06.2024._groz_Rik.96_04.10.2024.pdf" TargetMode="External"/><Relationship Id="rId34" Type="http://schemas.openxmlformats.org/officeDocument/2006/relationships/hyperlink" Target="http://ruteris/wLoc/download/N_Akti/Rik.85_27.10.2021._Koledzas_padomes_sastavs.pdf" TargetMode="External"/><Relationship Id="rId7" Type="http://schemas.openxmlformats.org/officeDocument/2006/relationships/hyperlink" Target="http://ruteris/wLoc/download/N_Akti/Rik.88_15.08.2023._Petijumu_metodiska_padome.pdf" TargetMode="External"/><Relationship Id="rId12" Type="http://schemas.openxmlformats.org/officeDocument/2006/relationships/hyperlink" Target="http://manasiva/normativais-akts/1066/" TargetMode="External"/><Relationship Id="rId17" Type="http://schemas.openxmlformats.org/officeDocument/2006/relationships/hyperlink" Target="http://manasiva/wp-content/uploads/2023/10/Rik.07_24.01.2023._PR_grozi_groz_Rik.102_31.08.2023.pdf" TargetMode="External"/><Relationship Id="rId25" Type="http://schemas.openxmlformats.org/officeDocument/2006/relationships/slide" Target="slide7.xml"/><Relationship Id="rId33" Type="http://schemas.openxmlformats.org/officeDocument/2006/relationships/slide" Target="slide9.xml"/><Relationship Id="rId2" Type="http://schemas.openxmlformats.org/officeDocument/2006/relationships/slide" Target="slide2.xml"/><Relationship Id="rId16" Type="http://schemas.openxmlformats.org/officeDocument/2006/relationships/hyperlink" Target="http://ruteris/wLoc/download/N_Akti/Nr.25_06.12.2019_Koledzas_uznems_kom_nolikums.pdf" TargetMode="External"/><Relationship Id="rId20" Type="http://schemas.openxmlformats.org/officeDocument/2006/relationships/hyperlink" Target="http://ruteris/wLoc/download/N_Akti/Rik.101_31.08.2023._Ligumu_vedlapas_Koledza.pdf" TargetMode="External"/><Relationship Id="rId29" Type="http://schemas.openxmlformats.org/officeDocument/2006/relationships/hyperlink" Target="http://manasiva/normativais-akts/438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teris/wLoc/download/N_Akti/Nr.18_03.10.2022._Akademiskais_godigums_Koledza.pdf" TargetMode="External"/><Relationship Id="rId11" Type="http://schemas.openxmlformats.org/officeDocument/2006/relationships/hyperlink" Target="http://ruteris/wLoc/download/N_Akti/04.04.2014.%20IN%20Nr.1-6-14%20SIVA%20Koledzas%20studiju%20organizesanas%20kartiba%20pec%20individualajiem%20studiju%20planiem.pdf" TargetMode="External"/><Relationship Id="rId24" Type="http://schemas.openxmlformats.org/officeDocument/2006/relationships/hyperlink" Target="http://manasiva/wp-content/uploads/2024/10/Nr.22_01.10.2024._Ieksejas_kartibas_noteikumi.pdf" TargetMode="External"/><Relationship Id="rId32" Type="http://schemas.openxmlformats.org/officeDocument/2006/relationships/hyperlink" Target="http://manasiva/normativais-akts/3159/" TargetMode="External"/><Relationship Id="rId5" Type="http://schemas.openxmlformats.org/officeDocument/2006/relationships/hyperlink" Target="http://ruteris/wLoc/download/N_Akti/Nr.23_06.12.2019_Koledza_studiju_progr_izstrad_aktual.pdf" TargetMode="External"/><Relationship Id="rId15" Type="http://schemas.openxmlformats.org/officeDocument/2006/relationships/slide" Target="slide5.xml"/><Relationship Id="rId23" Type="http://schemas.openxmlformats.org/officeDocument/2006/relationships/hyperlink" Target="http://manasiva/wp-content/uploads/2024/09/Nr.17_23.08.2024._Koledzas_drosibas_noteikumu.pdf" TargetMode="External"/><Relationship Id="rId28" Type="http://schemas.openxmlformats.org/officeDocument/2006/relationships/hyperlink" Target="http://ruteris/wLoc/download/N_Akti/Nr.22_17.10.2018._Koledzas_studejoso_pasp_nolikums.pdf" TargetMode="External"/><Relationship Id="rId36" Type="http://schemas.openxmlformats.org/officeDocument/2006/relationships/hyperlink" Target="http://manasiva/normativais-akts/2906/" TargetMode="External"/><Relationship Id="rId10" Type="http://schemas.openxmlformats.org/officeDocument/2006/relationships/hyperlink" Target="http://ruteris/wLoc/download/N_Akti/04.04.2014.%20IN%20Nr.1-6-13%20SIVA%20Koledzas%20studiju%20uzsaksanas%20kartiba%20velakos%20studiju%20posmos.pdf" TargetMode="External"/><Relationship Id="rId19" Type="http://schemas.openxmlformats.org/officeDocument/2006/relationships/hyperlink" Target="http://ruteris/wLoc/download/N_Akti/Rik.92_16.08.2023._PR_pakalpojuma_stud_progr_ST_veidlapu_apstipr.pdf" TargetMode="External"/><Relationship Id="rId31" Type="http://schemas.openxmlformats.org/officeDocument/2006/relationships/hyperlink" Target="http://manasiva/wp-content/uploads/2024/09/Rik.88_13.09.2024_Stipendiju_pieskirsanas_komisija.pdf" TargetMode="External"/><Relationship Id="rId4" Type="http://schemas.openxmlformats.org/officeDocument/2006/relationships/hyperlink" Target="http://ruteris/wLoc/download/N_Akti/Nr.23_17.10.2018_PMP_nolikums.pdf" TargetMode="External"/><Relationship Id="rId9" Type="http://schemas.openxmlformats.org/officeDocument/2006/relationships/slide" Target="slide4.xml"/><Relationship Id="rId14" Type="http://schemas.openxmlformats.org/officeDocument/2006/relationships/hyperlink" Target="http://manasiva/normativais-akts/1781/" TargetMode="External"/><Relationship Id="rId22" Type="http://schemas.openxmlformats.org/officeDocument/2006/relationships/hyperlink" Target="http://manasiva/normativais-akts/2904/" TargetMode="External"/><Relationship Id="rId27" Type="http://schemas.openxmlformats.org/officeDocument/2006/relationships/hyperlink" Target="https://ruteris/wloc/download/N_Akti/10.05.2017.%20Nr.9.pdf" TargetMode="External"/><Relationship Id="rId30" Type="http://schemas.openxmlformats.org/officeDocument/2006/relationships/hyperlink" Target="http://manasiva/normativais-akts/2732/" TargetMode="External"/><Relationship Id="rId35" Type="http://schemas.openxmlformats.org/officeDocument/2006/relationships/hyperlink" Target="http://manasiva/normativais-akts/1833/" TargetMode="External"/><Relationship Id="rId8" Type="http://schemas.openxmlformats.org/officeDocument/2006/relationships/hyperlink" Target="http://ruteris/wLoc/download/N_Akti/Rik.111_13.09.2023._Koledzas_domes_sastavs.pdf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42657" y="57718"/>
            <a:ext cx="8280400" cy="260350"/>
          </a:xfrm>
        </p:spPr>
        <p:txBody>
          <a:bodyPr/>
          <a:lstStyle/>
          <a:p>
            <a:r>
              <a:rPr lang="lv-LV" sz="1200" dirty="0"/>
              <a:t>P02 Īsā cikla profesionālās augstākās izglītības programmu īstenošana</a:t>
            </a:r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1989765" y="590632"/>
            <a:ext cx="8496300" cy="576263"/>
          </a:xfrm>
          <a:prstGeom prst="flowChartAlternate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00" tIns="18000" rIns="10800" bIns="18000" anchor="ctr"/>
          <a:lstStyle/>
          <a:p>
            <a:r>
              <a:rPr lang="lv-LV" sz="900" b="1" dirty="0"/>
              <a:t>Procesa vadītājs – Koledžas vadītājs </a:t>
            </a:r>
          </a:p>
          <a:p>
            <a:endParaRPr lang="lv-LV" sz="900" b="1" dirty="0"/>
          </a:p>
          <a:p>
            <a:r>
              <a:rPr lang="lv-LV" sz="900" b="1" dirty="0"/>
              <a:t>Procesa mērķis</a:t>
            </a:r>
            <a:r>
              <a:rPr lang="lv-LV" sz="900" dirty="0">
                <a:solidFill>
                  <a:srgbClr val="000000"/>
                </a:solidFill>
              </a:rPr>
              <a:t> – </a:t>
            </a:r>
            <a:r>
              <a:rPr lang="lv-LV" sz="900" dirty="0"/>
              <a:t>Īstenot īsā cikla profesionālās augstākās izglītības programmas 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351089" y="1268761"/>
            <a:ext cx="80182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1000" b="1">
                <a:solidFill>
                  <a:srgbClr val="4D4D4D"/>
                </a:solidFill>
              </a:rPr>
              <a:t>Ieguldījums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440239" y="1268761"/>
            <a:ext cx="93647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1000" b="1">
                <a:solidFill>
                  <a:srgbClr val="F2340E"/>
                </a:solidFill>
              </a:rPr>
              <a:t>Apakš process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7535863" y="1268761"/>
            <a:ext cx="6767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1000" b="1">
                <a:solidFill>
                  <a:srgbClr val="008000"/>
                </a:solidFill>
              </a:rPr>
              <a:t>Rezultāts</a:t>
            </a:r>
          </a:p>
        </p:txBody>
      </p:sp>
      <p:sp>
        <p:nvSpPr>
          <p:cNvPr id="115720" name="AutoShape 8"/>
          <p:cNvSpPr>
            <a:spLocks noChangeArrowheads="1"/>
          </p:cNvSpPr>
          <p:nvPr/>
        </p:nvSpPr>
        <p:spPr bwMode="auto">
          <a:xfrm>
            <a:off x="1759595" y="1779853"/>
            <a:ext cx="2096195" cy="54775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0C0C0"/>
              </a:gs>
              <a:gs pos="50000">
                <a:schemeClr val="bg1"/>
              </a:gs>
              <a:gs pos="100000">
                <a:srgbClr val="C0C0C0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Ārējie normatīvie akti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Profesiju klasifikators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Profesiju standarti</a:t>
            </a:r>
          </a:p>
        </p:txBody>
      </p:sp>
      <p:sp>
        <p:nvSpPr>
          <p:cNvPr id="115721" name="AutoShape 9"/>
          <p:cNvSpPr>
            <a:spLocks noChangeArrowheads="1"/>
          </p:cNvSpPr>
          <p:nvPr/>
        </p:nvSpPr>
        <p:spPr bwMode="auto">
          <a:xfrm>
            <a:off x="6524320" y="1655250"/>
            <a:ext cx="3890034" cy="80859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chemeClr val="bg1"/>
              </a:gs>
              <a:gs pos="100000">
                <a:srgbClr val="99FF99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 sz="900" dirty="0"/>
          </a:p>
          <a:p>
            <a:pPr>
              <a:defRPr/>
            </a:pPr>
            <a:endParaRPr lang="lv-LV" sz="900" dirty="0"/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Izstrādātas, ja nepieciešams, aktualizētas studiju programmas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Studiju programmu pašnovērtējuma ziņojumi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Pētījumu un metodiskās padomes sēžu protokoli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Koledžas padomes sēžu protokoli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Studiju programmu licences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Akreditācijas lapas</a:t>
            </a:r>
          </a:p>
          <a:p>
            <a:pPr>
              <a:defRPr/>
            </a:pPr>
            <a:endParaRPr lang="lv-LV" sz="900" dirty="0"/>
          </a:p>
          <a:p>
            <a:pPr>
              <a:defRPr/>
            </a:pPr>
            <a:endParaRPr lang="lv-LV" sz="900" dirty="0"/>
          </a:p>
        </p:txBody>
      </p:sp>
      <p:cxnSp>
        <p:nvCxnSpPr>
          <p:cNvPr id="34826" name="AutoShape 10"/>
          <p:cNvCxnSpPr>
            <a:cxnSpLocks noChangeShapeType="1"/>
            <a:stCxn id="115720" idx="3"/>
            <a:endCxn id="35" idx="1"/>
          </p:cNvCxnSpPr>
          <p:nvPr/>
        </p:nvCxnSpPr>
        <p:spPr bwMode="auto">
          <a:xfrm>
            <a:off x="3855790" y="2053731"/>
            <a:ext cx="221539" cy="994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4827" name="AutoShape 11"/>
          <p:cNvCxnSpPr>
            <a:cxnSpLocks noChangeShapeType="1"/>
            <a:stCxn id="35" idx="3"/>
            <a:endCxn id="115721" idx="1"/>
          </p:cNvCxnSpPr>
          <p:nvPr/>
        </p:nvCxnSpPr>
        <p:spPr bwMode="auto">
          <a:xfrm flipV="1">
            <a:off x="6237916" y="2059547"/>
            <a:ext cx="286404" cy="412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5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077328" y="1690684"/>
            <a:ext cx="2160588" cy="745979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66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38100" cmpd="dbl" algn="ctr">
            <a:solidFill>
              <a:srgbClr val="F2340E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lv-LV" sz="900" dirty="0"/>
              <a:t>P02.1 Studiju programmu izstrāde un aktualizēšana</a:t>
            </a:r>
          </a:p>
          <a:p>
            <a:pPr algn="ctr"/>
            <a:r>
              <a:rPr lang="lv-LV" sz="900" dirty="0">
                <a:hlinkClick r:id="rId3"/>
              </a:rPr>
              <a:t>1-6/23/15 ar groz</a:t>
            </a:r>
            <a:r>
              <a:rPr lang="lv-LV" sz="900" dirty="0"/>
              <a:t>.; </a:t>
            </a:r>
            <a:r>
              <a:rPr lang="lv-LV" sz="900" dirty="0">
                <a:hlinkClick r:id="rId4"/>
              </a:rPr>
              <a:t>1-6/23/18</a:t>
            </a:r>
            <a:r>
              <a:rPr lang="lv-LV" sz="900" dirty="0"/>
              <a:t>; </a:t>
            </a:r>
          </a:p>
          <a:p>
            <a:pPr algn="ctr"/>
            <a:r>
              <a:rPr lang="lv-LV" sz="900" dirty="0">
                <a:hlinkClick r:id="rId5"/>
              </a:rPr>
              <a:t>1-6/23/19;</a:t>
            </a:r>
            <a:r>
              <a:rPr lang="lv-LV" sz="900" dirty="0"/>
              <a:t> </a:t>
            </a:r>
            <a:r>
              <a:rPr lang="lv-LV" sz="900" dirty="0">
                <a:hlinkClick r:id="rId6"/>
              </a:rPr>
              <a:t>1-6/18/22</a:t>
            </a:r>
            <a:r>
              <a:rPr lang="lv-LV" sz="900" dirty="0"/>
              <a:t>; </a:t>
            </a:r>
            <a:r>
              <a:rPr lang="lv-LV" sz="900" dirty="0">
                <a:hlinkClick r:id="rId7"/>
              </a:rPr>
              <a:t>1-4/88/23</a:t>
            </a:r>
            <a:r>
              <a:rPr lang="lv-LV" sz="900" dirty="0"/>
              <a:t>; </a:t>
            </a:r>
          </a:p>
          <a:p>
            <a:pPr algn="ctr"/>
            <a:r>
              <a:rPr lang="lv-LV" sz="900" dirty="0">
                <a:hlinkClick r:id="rId8"/>
              </a:rPr>
              <a:t>1-4/111/23</a:t>
            </a:r>
            <a:endParaRPr lang="lv-LV" sz="900" dirty="0"/>
          </a:p>
        </p:txBody>
      </p:sp>
      <p:sp>
        <p:nvSpPr>
          <p:cNvPr id="37" name="AutoShape 16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077328" y="2564905"/>
            <a:ext cx="2160588" cy="62137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66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28575" cmpd="dbl" algn="ctr">
            <a:solidFill>
              <a:srgbClr val="F2340E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lv-LV" sz="900" dirty="0"/>
              <a:t>P02.2 Studiju procesa plānošana</a:t>
            </a:r>
          </a:p>
          <a:p>
            <a:pPr algn="ctr"/>
            <a:r>
              <a:rPr lang="lv-LV" sz="900" dirty="0">
                <a:hlinkClick r:id="rId10"/>
              </a:rPr>
              <a:t>1-6/13/14</a:t>
            </a:r>
            <a:r>
              <a:rPr lang="lv-LV" sz="900" dirty="0"/>
              <a:t>; </a:t>
            </a:r>
            <a:r>
              <a:rPr lang="lv-LV" sz="900" dirty="0">
                <a:hlinkClick r:id="rId11"/>
              </a:rPr>
              <a:t>1-6/14/14</a:t>
            </a:r>
            <a:r>
              <a:rPr lang="lv-LV" sz="900" dirty="0"/>
              <a:t>; </a:t>
            </a:r>
            <a:r>
              <a:rPr lang="lv-LV" sz="900" dirty="0">
                <a:hlinkClick r:id="rId12"/>
              </a:rPr>
              <a:t>1-6/06/19 ar groz</a:t>
            </a:r>
            <a:r>
              <a:rPr lang="lv-LV" sz="900" dirty="0"/>
              <a:t>; </a:t>
            </a:r>
          </a:p>
          <a:p>
            <a:pPr algn="ctr"/>
            <a:r>
              <a:rPr lang="lv-LV" sz="900" dirty="0"/>
              <a:t> </a:t>
            </a:r>
            <a:r>
              <a:rPr lang="lv-LV" sz="900" dirty="0">
                <a:hlinkClick r:id="rId13"/>
              </a:rPr>
              <a:t>1-6/22/19</a:t>
            </a:r>
            <a:r>
              <a:rPr lang="lv-LV" sz="900" dirty="0"/>
              <a:t>; </a:t>
            </a:r>
            <a:r>
              <a:rPr lang="lv-LV" sz="900" dirty="0">
                <a:hlinkClick r:id="rId14"/>
              </a:rPr>
              <a:t>1-4/133/23</a:t>
            </a:r>
            <a:endParaRPr lang="lv-LV" sz="900" dirty="0"/>
          </a:p>
        </p:txBody>
      </p:sp>
      <p:sp>
        <p:nvSpPr>
          <p:cNvPr id="39" name="AutoShape 27"/>
          <p:cNvSpPr>
            <a:spLocks noChangeArrowheads="1"/>
          </p:cNvSpPr>
          <p:nvPr/>
        </p:nvSpPr>
        <p:spPr bwMode="auto">
          <a:xfrm>
            <a:off x="1747128" y="2616385"/>
            <a:ext cx="2095332" cy="51961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0C0C0"/>
              </a:gs>
              <a:gs pos="50000">
                <a:schemeClr val="bg1"/>
              </a:gs>
              <a:gs pos="100000">
                <a:srgbClr val="C0C0C0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Rīkojums par imatrikulāciju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Rīkojums par pārcelšanu nākamajā </a:t>
            </a:r>
          </a:p>
          <a:p>
            <a:pPr>
              <a:defRPr/>
            </a:pPr>
            <a:r>
              <a:rPr lang="lv-LV" sz="900" dirty="0"/>
              <a:t>kursā</a:t>
            </a:r>
          </a:p>
        </p:txBody>
      </p:sp>
      <p:cxnSp>
        <p:nvCxnSpPr>
          <p:cNvPr id="41" name="AutoShape 32"/>
          <p:cNvCxnSpPr>
            <a:cxnSpLocks noChangeShapeType="1"/>
            <a:stCxn id="39" idx="3"/>
            <a:endCxn id="37" idx="1"/>
          </p:cNvCxnSpPr>
          <p:nvPr/>
        </p:nvCxnSpPr>
        <p:spPr bwMode="auto">
          <a:xfrm flipV="1">
            <a:off x="3842460" y="2875594"/>
            <a:ext cx="234868" cy="59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" name="AutoShape 37"/>
          <p:cNvSpPr>
            <a:spLocks noChangeArrowheads="1"/>
          </p:cNvSpPr>
          <p:nvPr/>
        </p:nvSpPr>
        <p:spPr bwMode="auto">
          <a:xfrm>
            <a:off x="6524320" y="2568960"/>
            <a:ext cx="3889376" cy="625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chemeClr val="bg1"/>
              </a:gs>
              <a:gs pos="100000">
                <a:srgbClr val="99FF99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85725" indent="-85725">
              <a:buFontTx/>
              <a:buAutoNum type="arabicPeriod"/>
              <a:defRPr/>
            </a:pPr>
            <a:endParaRPr lang="lv-LV" sz="900" dirty="0"/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Akadēmiskā personāla tarifikācijas saraksts </a:t>
            </a:r>
          </a:p>
          <a:p>
            <a:pPr marL="85725" indent="-85725">
              <a:defRPr/>
            </a:pPr>
            <a:r>
              <a:rPr lang="lv-LV" sz="900" dirty="0"/>
              <a:t>2.Teorijas-prakses grafiks studiju gadam </a:t>
            </a:r>
            <a:r>
              <a:rPr lang="lv-LV" sz="900" dirty="0" err="1"/>
              <a:t>Moodle</a:t>
            </a:r>
            <a:r>
              <a:rPr lang="lv-LV" sz="900" dirty="0"/>
              <a:t> un uz informācijas stenda</a:t>
            </a:r>
          </a:p>
          <a:p>
            <a:pPr marL="85725" indent="-85725">
              <a:defRPr/>
            </a:pPr>
            <a:r>
              <a:rPr lang="lv-LV" sz="900" dirty="0"/>
              <a:t>3.Nodarbību saraksts nedēļai mājas lapā un uz informācijas stenda</a:t>
            </a:r>
          </a:p>
          <a:p>
            <a:pPr marL="85725" indent="-85725">
              <a:defRPr/>
            </a:pPr>
            <a:r>
              <a:rPr lang="lv-LV" sz="900" dirty="0"/>
              <a:t>4.Sekmju lapas, protokoli, e-žurnāls</a:t>
            </a:r>
          </a:p>
          <a:p>
            <a:pPr>
              <a:defRPr/>
            </a:pPr>
            <a:endParaRPr lang="lv-LV" sz="900" dirty="0"/>
          </a:p>
        </p:txBody>
      </p:sp>
      <p:cxnSp>
        <p:nvCxnSpPr>
          <p:cNvPr id="45" name="AutoShape 42"/>
          <p:cNvCxnSpPr>
            <a:cxnSpLocks noChangeShapeType="1"/>
            <a:stCxn id="37" idx="3"/>
            <a:endCxn id="43" idx="1"/>
          </p:cNvCxnSpPr>
          <p:nvPr/>
        </p:nvCxnSpPr>
        <p:spPr bwMode="auto">
          <a:xfrm>
            <a:off x="6237916" y="2875593"/>
            <a:ext cx="286404" cy="61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6" name="AutoShape 16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4077330" y="3284984"/>
            <a:ext cx="2160587" cy="81869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66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31750" cmpd="dbl" algn="ctr">
            <a:solidFill>
              <a:srgbClr val="F2340E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endParaRPr lang="lv-LV" sz="900" dirty="0"/>
          </a:p>
          <a:p>
            <a:pPr algn="ctr"/>
            <a:endParaRPr lang="lv-LV" sz="900" dirty="0"/>
          </a:p>
          <a:p>
            <a:pPr algn="ctr"/>
            <a:r>
              <a:rPr lang="lv-LV" sz="900" dirty="0"/>
              <a:t>P02.3 Studējošo uzņemšana</a:t>
            </a:r>
          </a:p>
          <a:p>
            <a:pPr algn="ctr"/>
            <a:r>
              <a:rPr lang="lv-LV" sz="900" dirty="0">
                <a:hlinkClick r:id="rId12"/>
              </a:rPr>
              <a:t>1-6/06/19 ar groz</a:t>
            </a:r>
            <a:r>
              <a:rPr lang="lv-LV" sz="900" dirty="0"/>
              <a:t>; </a:t>
            </a:r>
            <a:r>
              <a:rPr lang="lv-LV" sz="900" dirty="0">
                <a:hlinkClick r:id="rId16"/>
              </a:rPr>
              <a:t>1-6/25/19</a:t>
            </a:r>
            <a:r>
              <a:rPr lang="lv-LV" sz="900" dirty="0"/>
              <a:t>;  </a:t>
            </a:r>
          </a:p>
          <a:p>
            <a:pPr algn="ctr"/>
            <a:r>
              <a:rPr lang="lv-LV" sz="900" dirty="0">
                <a:hlinkClick r:id="rId17"/>
              </a:rPr>
              <a:t>1-4/07/23 ar groz </a:t>
            </a:r>
            <a:r>
              <a:rPr lang="lv-LV" sz="900" dirty="0"/>
              <a:t>; </a:t>
            </a:r>
            <a:r>
              <a:rPr lang="lv-LV" sz="900" dirty="0">
                <a:hlinkClick r:id="rId18"/>
              </a:rPr>
              <a:t>1-4/80/23</a:t>
            </a:r>
            <a:r>
              <a:rPr lang="lv-LV" sz="900" dirty="0"/>
              <a:t>;</a:t>
            </a:r>
          </a:p>
          <a:p>
            <a:pPr algn="ctr"/>
            <a:r>
              <a:rPr lang="lv-LV" sz="900" dirty="0"/>
              <a:t> </a:t>
            </a:r>
            <a:r>
              <a:rPr lang="lv-LV" sz="900" dirty="0">
                <a:hlinkClick r:id="rId19"/>
              </a:rPr>
              <a:t>1-4/92/23</a:t>
            </a:r>
            <a:r>
              <a:rPr lang="lv-LV" sz="900" dirty="0"/>
              <a:t>; </a:t>
            </a:r>
            <a:r>
              <a:rPr lang="lv-LV" sz="900" dirty="0">
                <a:hlinkClick r:id="rId20"/>
              </a:rPr>
              <a:t>1-4/101/23</a:t>
            </a:r>
            <a:r>
              <a:rPr lang="lv-LV" sz="900" dirty="0"/>
              <a:t>;</a:t>
            </a:r>
            <a:r>
              <a:rPr lang="lv-LV" sz="900" dirty="0">
                <a:solidFill>
                  <a:srgbClr val="009999"/>
                </a:solidFill>
                <a:hlinkClick r:id="rId21"/>
              </a:rPr>
              <a:t> 1-4/46/24 ar groz</a:t>
            </a:r>
            <a:r>
              <a:rPr lang="lv-LV" sz="900" dirty="0">
                <a:solidFill>
                  <a:srgbClr val="009999"/>
                </a:solidFill>
              </a:rPr>
              <a:t>; </a:t>
            </a:r>
            <a:r>
              <a:rPr lang="lv-LV" sz="900" dirty="0">
                <a:solidFill>
                  <a:srgbClr val="009999"/>
                </a:solidFill>
                <a:hlinkClick r:id="rId22"/>
              </a:rPr>
              <a:t>1-4/85/24</a:t>
            </a:r>
            <a:r>
              <a:rPr lang="lv-LV" sz="900" dirty="0">
                <a:solidFill>
                  <a:srgbClr val="009999"/>
                </a:solidFill>
              </a:rPr>
              <a:t>; </a:t>
            </a:r>
            <a:r>
              <a:rPr lang="lv-LV" sz="900" dirty="0">
                <a:solidFill>
                  <a:srgbClr val="009999"/>
                </a:solidFill>
                <a:hlinkClick r:id="rId23"/>
              </a:rPr>
              <a:t>1-6/16/24</a:t>
            </a:r>
            <a:r>
              <a:rPr lang="lv-LV" sz="900" dirty="0">
                <a:solidFill>
                  <a:srgbClr val="009999"/>
                </a:solidFill>
              </a:rPr>
              <a:t>; </a:t>
            </a:r>
            <a:r>
              <a:rPr lang="lv-LV" sz="900" dirty="0">
                <a:solidFill>
                  <a:srgbClr val="009999"/>
                </a:solidFill>
                <a:hlinkClick r:id="rId24"/>
              </a:rPr>
              <a:t>1-6/22/24</a:t>
            </a:r>
            <a:endParaRPr lang="lv-LV" sz="900" dirty="0">
              <a:solidFill>
                <a:srgbClr val="009999"/>
              </a:solidFill>
            </a:endParaRPr>
          </a:p>
          <a:p>
            <a:pPr algn="ctr"/>
            <a:endParaRPr lang="lv-LV" sz="900" dirty="0"/>
          </a:p>
          <a:p>
            <a:pPr algn="ctr"/>
            <a:endParaRPr lang="lv-LV" sz="900" dirty="0"/>
          </a:p>
        </p:txBody>
      </p:sp>
      <p:sp>
        <p:nvSpPr>
          <p:cNvPr id="77" name="AutoShape 27"/>
          <p:cNvSpPr>
            <a:spLocks noChangeArrowheads="1"/>
          </p:cNvSpPr>
          <p:nvPr/>
        </p:nvSpPr>
        <p:spPr bwMode="auto">
          <a:xfrm>
            <a:off x="1753793" y="3408010"/>
            <a:ext cx="2082003" cy="56859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0C0C0"/>
              </a:gs>
              <a:gs pos="50000">
                <a:schemeClr val="bg1"/>
              </a:gs>
              <a:gs pos="100000">
                <a:srgbClr val="C0C0C0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PPN klientu lietas</a:t>
            </a:r>
          </a:p>
          <a:p>
            <a:pPr>
              <a:defRPr/>
            </a:pPr>
            <a:r>
              <a:rPr lang="lv-LV" sz="900" dirty="0"/>
              <a:t>2. Ārējie normatīvie akti</a:t>
            </a:r>
          </a:p>
        </p:txBody>
      </p:sp>
      <p:cxnSp>
        <p:nvCxnSpPr>
          <p:cNvPr id="78" name="AutoShape 32"/>
          <p:cNvCxnSpPr>
            <a:cxnSpLocks noChangeShapeType="1"/>
            <a:stCxn id="77" idx="3"/>
            <a:endCxn id="76" idx="1"/>
          </p:cNvCxnSpPr>
          <p:nvPr/>
        </p:nvCxnSpPr>
        <p:spPr bwMode="auto">
          <a:xfrm>
            <a:off x="3835795" y="3692310"/>
            <a:ext cx="241534" cy="202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9" name="AutoShape 37"/>
          <p:cNvSpPr>
            <a:spLocks noChangeArrowheads="1"/>
          </p:cNvSpPr>
          <p:nvPr/>
        </p:nvSpPr>
        <p:spPr bwMode="auto">
          <a:xfrm>
            <a:off x="6527104" y="3348057"/>
            <a:ext cx="3889376" cy="6844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chemeClr val="bg1"/>
              </a:gs>
              <a:gs pos="100000">
                <a:srgbClr val="99FF99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 sz="900" dirty="0"/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Uzņemšanas komisijas sēdes protokols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Lēmums par PR pakalpojumu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Līgums par studijām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Rīkojums par imatrikulāciju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Studējošo personas lietas </a:t>
            </a:r>
          </a:p>
          <a:p>
            <a:pPr>
              <a:defRPr/>
            </a:pPr>
            <a:endParaRPr lang="lv-LV" sz="900" dirty="0"/>
          </a:p>
        </p:txBody>
      </p:sp>
      <p:cxnSp>
        <p:nvCxnSpPr>
          <p:cNvPr id="80" name="AutoShape 42"/>
          <p:cNvCxnSpPr>
            <a:cxnSpLocks noChangeShapeType="1"/>
            <a:stCxn id="76" idx="3"/>
            <a:endCxn id="79" idx="1"/>
          </p:cNvCxnSpPr>
          <p:nvPr/>
        </p:nvCxnSpPr>
        <p:spPr bwMode="auto">
          <a:xfrm flipV="1">
            <a:off x="6237916" y="3690288"/>
            <a:ext cx="289188" cy="404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" name="Text Box 8">
            <a:extLst>
              <a:ext uri="{FF2B5EF4-FFF2-40B4-BE49-F238E27FC236}">
                <a16:creationId xmlns:a16="http://schemas.microsoft.com/office/drawing/2014/main" id="{8A1481C5-A682-4F4D-9DD9-CB6949D6B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42" name="AutoShape 16">
            <a:hlinkClick r:id="rId25" action="ppaction://hlinksldjump"/>
            <a:extLst>
              <a:ext uri="{FF2B5EF4-FFF2-40B4-BE49-F238E27FC236}">
                <a16:creationId xmlns:a16="http://schemas.microsoft.com/office/drawing/2014/main" id="{12CD7ACC-36BD-42BC-8A11-33537A1AB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7329" y="4292709"/>
            <a:ext cx="2160587" cy="8202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66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31750" cmpd="dbl" algn="ctr">
            <a:solidFill>
              <a:srgbClr val="F2340E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endParaRPr lang="lv-LV" sz="900" dirty="0"/>
          </a:p>
          <a:p>
            <a:pPr algn="ctr"/>
            <a:endParaRPr lang="lv-LV" sz="900" dirty="0"/>
          </a:p>
          <a:p>
            <a:pPr algn="ctr"/>
            <a:r>
              <a:rPr lang="lv-LV" sz="900" dirty="0"/>
              <a:t>P02.4 Studiju procesa norise</a:t>
            </a:r>
          </a:p>
          <a:p>
            <a:pPr algn="ctr"/>
            <a:r>
              <a:rPr lang="lv-LV" sz="900" dirty="0">
                <a:hlinkClick r:id="rId26"/>
              </a:rPr>
              <a:t>1-22/01h/10 ar groz</a:t>
            </a:r>
            <a:r>
              <a:rPr lang="lv-LV" sz="900" dirty="0"/>
              <a:t>.; </a:t>
            </a:r>
            <a:r>
              <a:rPr lang="lv-LV" sz="900" dirty="0">
                <a:hlinkClick r:id="rId10"/>
              </a:rPr>
              <a:t>1-6/13/14</a:t>
            </a:r>
            <a:r>
              <a:rPr lang="lv-LV" sz="900" dirty="0"/>
              <a:t>;</a:t>
            </a:r>
          </a:p>
          <a:p>
            <a:pPr algn="ctr"/>
            <a:r>
              <a:rPr lang="lv-LV" sz="900" dirty="0"/>
              <a:t> </a:t>
            </a:r>
            <a:r>
              <a:rPr lang="lv-LV" sz="900" dirty="0">
                <a:hlinkClick r:id="rId11"/>
              </a:rPr>
              <a:t>1-6/14/14</a:t>
            </a:r>
            <a:r>
              <a:rPr lang="lv-LV" sz="900" dirty="0"/>
              <a:t>; </a:t>
            </a:r>
            <a:r>
              <a:rPr lang="lv-LV" sz="900" dirty="0">
                <a:hlinkClick r:id="rId27"/>
              </a:rPr>
              <a:t>1-6/09/17</a:t>
            </a:r>
            <a:r>
              <a:rPr lang="lv-LV" sz="900" dirty="0"/>
              <a:t>;  </a:t>
            </a:r>
            <a:r>
              <a:rPr lang="lv-LV" sz="900" dirty="0">
                <a:hlinkClick r:id="rId4"/>
              </a:rPr>
              <a:t>1-6/23/18</a:t>
            </a:r>
            <a:r>
              <a:rPr lang="lv-LV" sz="900" dirty="0"/>
              <a:t>; </a:t>
            </a:r>
          </a:p>
          <a:p>
            <a:pPr algn="ctr"/>
            <a:r>
              <a:rPr lang="lv-LV" sz="900" dirty="0">
                <a:hlinkClick r:id="rId28"/>
              </a:rPr>
              <a:t>1-6/22/18</a:t>
            </a:r>
            <a:r>
              <a:rPr lang="lv-LV" sz="900" dirty="0"/>
              <a:t>; </a:t>
            </a:r>
            <a:r>
              <a:rPr lang="lv-LV" sz="900" dirty="0">
                <a:hlinkClick r:id="rId13"/>
              </a:rPr>
              <a:t>1-6/22/19</a:t>
            </a:r>
            <a:r>
              <a:rPr lang="lv-LV" sz="900" dirty="0"/>
              <a:t>; </a:t>
            </a:r>
            <a:r>
              <a:rPr lang="lv-LV" sz="900" dirty="0">
                <a:solidFill>
                  <a:srgbClr val="009999"/>
                </a:solidFill>
                <a:hlinkClick r:id="rId29"/>
              </a:rPr>
              <a:t>1-6/01/23 ar groz.; </a:t>
            </a:r>
            <a:r>
              <a:rPr lang="lv-LV" sz="900" dirty="0">
                <a:solidFill>
                  <a:srgbClr val="009999"/>
                </a:solidFill>
              </a:rPr>
              <a:t> </a:t>
            </a:r>
            <a:r>
              <a:rPr lang="lv-LV" sz="900" dirty="0">
                <a:hlinkClick r:id="rId18"/>
              </a:rPr>
              <a:t>1-4/80/23</a:t>
            </a:r>
            <a:r>
              <a:rPr lang="lv-LV" sz="900" dirty="0"/>
              <a:t>;</a:t>
            </a:r>
            <a:r>
              <a:rPr lang="lv-LV" sz="900" dirty="0">
                <a:solidFill>
                  <a:srgbClr val="009999"/>
                </a:solidFill>
                <a:hlinkClick r:id="rId21"/>
              </a:rPr>
              <a:t> 1-4/46/24 ar groz</a:t>
            </a:r>
            <a:r>
              <a:rPr lang="lv-LV" sz="900" dirty="0">
                <a:solidFill>
                  <a:srgbClr val="009999"/>
                </a:solidFill>
              </a:rPr>
              <a:t>; </a:t>
            </a:r>
            <a:r>
              <a:rPr lang="lv-LV" sz="900" dirty="0">
                <a:solidFill>
                  <a:srgbClr val="009999"/>
                </a:solidFill>
                <a:hlinkClick r:id="rId30"/>
              </a:rPr>
              <a:t>1-4/58/24</a:t>
            </a:r>
            <a:r>
              <a:rPr lang="lv-LV" sz="900" dirty="0">
                <a:solidFill>
                  <a:srgbClr val="009999"/>
                </a:solidFill>
              </a:rPr>
              <a:t>; </a:t>
            </a:r>
            <a:r>
              <a:rPr lang="lv-LV" sz="900" dirty="0">
                <a:solidFill>
                  <a:srgbClr val="009999"/>
                </a:solidFill>
                <a:hlinkClick r:id="rId31"/>
              </a:rPr>
              <a:t>1-4/88/24</a:t>
            </a:r>
            <a:r>
              <a:rPr lang="lv-LV" sz="900" dirty="0">
                <a:solidFill>
                  <a:srgbClr val="009999"/>
                </a:solidFill>
              </a:rPr>
              <a:t>; </a:t>
            </a:r>
            <a:r>
              <a:rPr lang="lv-LV" sz="900" dirty="0">
                <a:solidFill>
                  <a:srgbClr val="009999"/>
                </a:solidFill>
                <a:hlinkClick r:id="rId32"/>
              </a:rPr>
              <a:t>1-4/95/24</a:t>
            </a:r>
            <a:endParaRPr lang="lv-LV" sz="900" dirty="0">
              <a:solidFill>
                <a:srgbClr val="009999"/>
              </a:solidFill>
            </a:endParaRPr>
          </a:p>
          <a:p>
            <a:pPr algn="ctr"/>
            <a:endParaRPr lang="lv-LV" sz="900" dirty="0">
              <a:solidFill>
                <a:srgbClr val="009999"/>
              </a:solidFill>
            </a:endParaRPr>
          </a:p>
          <a:p>
            <a:pPr algn="ctr"/>
            <a:endParaRPr lang="lv-LV" sz="900" dirty="0"/>
          </a:p>
        </p:txBody>
      </p:sp>
      <p:sp>
        <p:nvSpPr>
          <p:cNvPr id="44" name="AutoShape 27">
            <a:extLst>
              <a:ext uri="{FF2B5EF4-FFF2-40B4-BE49-F238E27FC236}">
                <a16:creationId xmlns:a16="http://schemas.microsoft.com/office/drawing/2014/main" id="{FBDB0C47-3234-423B-A7F4-B2FC2C555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457" y="4392010"/>
            <a:ext cx="2095332" cy="6224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0C0C0"/>
              </a:gs>
              <a:gs pos="50000">
                <a:schemeClr val="bg1"/>
              </a:gs>
              <a:gs pos="100000">
                <a:srgbClr val="C0C0C0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Studiju programmas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Teorijas-prakses grafiks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Nodarbību saraksts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Nodarbību novērošanas plāns</a:t>
            </a:r>
          </a:p>
        </p:txBody>
      </p:sp>
      <p:cxnSp>
        <p:nvCxnSpPr>
          <p:cNvPr id="46" name="AutoShape 32">
            <a:extLst>
              <a:ext uri="{FF2B5EF4-FFF2-40B4-BE49-F238E27FC236}">
                <a16:creationId xmlns:a16="http://schemas.microsoft.com/office/drawing/2014/main" id="{46FC3467-D3DB-4CD8-8BAF-284BDB28A31F}"/>
              </a:ext>
            </a:extLst>
          </p:cNvPr>
          <p:cNvCxnSpPr>
            <a:cxnSpLocks noChangeShapeType="1"/>
            <a:stCxn id="44" idx="3"/>
            <a:endCxn id="42" idx="1"/>
          </p:cNvCxnSpPr>
          <p:nvPr/>
        </p:nvCxnSpPr>
        <p:spPr bwMode="auto">
          <a:xfrm flipV="1">
            <a:off x="3855790" y="4702830"/>
            <a:ext cx="221539" cy="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7" name="AutoShape 37">
            <a:extLst>
              <a:ext uri="{FF2B5EF4-FFF2-40B4-BE49-F238E27FC236}">
                <a16:creationId xmlns:a16="http://schemas.microsoft.com/office/drawing/2014/main" id="{58C58344-8EC2-4A63-852D-CD9B92877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320" y="4190547"/>
            <a:ext cx="3889376" cy="102456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chemeClr val="bg1"/>
              </a:gs>
              <a:gs pos="100000">
                <a:srgbClr val="99FF99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 sz="900" dirty="0"/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Novadītas nodarbības, organizēti pārbaudījumi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Aizpildīts žurnāls e-klasē, protokoli, sekmju lapas, sekmju izraksti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Aktualizēts nodarbību saraksts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Organizēta aptauja par studiju procesu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Pētījumu un metodiskās padomes sēžu protokoli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Pedagoģiskā personāla sanāksmju protokoli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Stipendiju piešķiršanas komisijas protokoli; Piešķirtas stipendijas </a:t>
            </a:r>
          </a:p>
          <a:p>
            <a:pPr>
              <a:defRPr/>
            </a:pPr>
            <a:r>
              <a:rPr lang="lv-LV" sz="900" dirty="0"/>
              <a:t> </a:t>
            </a:r>
          </a:p>
        </p:txBody>
      </p: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A1F700FC-26C4-430D-8254-31665E4BE9E1}"/>
              </a:ext>
            </a:extLst>
          </p:cNvPr>
          <p:cNvCxnSpPr>
            <a:cxnSpLocks noChangeShapeType="1"/>
            <a:stCxn id="42" idx="3"/>
            <a:endCxn id="47" idx="1"/>
          </p:cNvCxnSpPr>
          <p:nvPr/>
        </p:nvCxnSpPr>
        <p:spPr bwMode="auto">
          <a:xfrm>
            <a:off x="6237916" y="4702829"/>
            <a:ext cx="28640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9" name="AutoShape 16">
            <a:hlinkClick r:id="rId33" action="ppaction://hlinksldjump"/>
            <a:extLst>
              <a:ext uri="{FF2B5EF4-FFF2-40B4-BE49-F238E27FC236}">
                <a16:creationId xmlns:a16="http://schemas.microsoft.com/office/drawing/2014/main" id="{DB578D23-9244-4974-9AED-24EC7D4BD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7052" y="5572440"/>
            <a:ext cx="2160587" cy="576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66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31750" cmpd="dbl" algn="ctr">
            <a:solidFill>
              <a:srgbClr val="F2340E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lv-LV" sz="900" dirty="0"/>
              <a:t>P02.5 Kvalifikācijas darbu izstrāde un aizstāvēšana, diplomu izsniegšana</a:t>
            </a:r>
          </a:p>
          <a:p>
            <a:pPr algn="ctr"/>
            <a:r>
              <a:rPr lang="lv-LV" sz="900" dirty="0">
                <a:hlinkClick r:id="rId34"/>
              </a:rPr>
              <a:t>1-4/85/21</a:t>
            </a:r>
            <a:r>
              <a:rPr lang="lv-LV" sz="900" dirty="0"/>
              <a:t>; </a:t>
            </a:r>
            <a:r>
              <a:rPr lang="lv-LV" sz="900" dirty="0">
                <a:hlinkClick r:id="rId35"/>
              </a:rPr>
              <a:t>1-6/19/23</a:t>
            </a:r>
            <a:r>
              <a:rPr lang="lv-LV" sz="900" dirty="0"/>
              <a:t>; </a:t>
            </a:r>
            <a:r>
              <a:rPr lang="lv-LV" sz="900" dirty="0">
                <a:solidFill>
                  <a:srgbClr val="009999"/>
                </a:solidFill>
                <a:hlinkClick r:id="rId21"/>
              </a:rPr>
              <a:t>1-4/46/24 ar groz </a:t>
            </a:r>
            <a:r>
              <a:rPr lang="lv-LV" sz="900" dirty="0">
                <a:solidFill>
                  <a:srgbClr val="009999"/>
                </a:solidFill>
                <a:hlinkClick r:id="rId36"/>
              </a:rPr>
              <a:t>1-4/86/24</a:t>
            </a:r>
            <a:endParaRPr lang="lv-LV" sz="900" dirty="0">
              <a:solidFill>
                <a:srgbClr val="009999"/>
              </a:solidFill>
            </a:endParaRPr>
          </a:p>
        </p:txBody>
      </p:sp>
      <p:sp>
        <p:nvSpPr>
          <p:cNvPr id="50" name="AutoShape 27">
            <a:extLst>
              <a:ext uri="{FF2B5EF4-FFF2-40B4-BE49-F238E27FC236}">
                <a16:creationId xmlns:a16="http://schemas.microsoft.com/office/drawing/2014/main" id="{E068DB52-37D6-4CB6-9E26-6B0BFDF37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006" y="5600706"/>
            <a:ext cx="2095332" cy="519609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0C0C0"/>
              </a:gs>
              <a:gs pos="50000">
                <a:schemeClr val="bg1"/>
              </a:gs>
              <a:gs pos="100000">
                <a:srgbClr val="C0C0C0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lv-LV" sz="900" dirty="0"/>
              <a:t>Ārējie normatīvie akti</a:t>
            </a:r>
          </a:p>
          <a:p>
            <a:pPr>
              <a:defRPr/>
            </a:pPr>
            <a:r>
              <a:rPr lang="lv-LV" sz="900" dirty="0"/>
              <a:t>2.Iekšējie noteikumi, rīkojumi</a:t>
            </a:r>
          </a:p>
        </p:txBody>
      </p:sp>
      <p:cxnSp>
        <p:nvCxnSpPr>
          <p:cNvPr id="51" name="AutoShape 32">
            <a:extLst>
              <a:ext uri="{FF2B5EF4-FFF2-40B4-BE49-F238E27FC236}">
                <a16:creationId xmlns:a16="http://schemas.microsoft.com/office/drawing/2014/main" id="{496F91CA-4290-4826-9E0C-5C03D6972984}"/>
              </a:ext>
            </a:extLst>
          </p:cNvPr>
          <p:cNvCxnSpPr>
            <a:cxnSpLocks noChangeShapeType="1"/>
            <a:stCxn id="50" idx="3"/>
            <a:endCxn id="49" idx="1"/>
          </p:cNvCxnSpPr>
          <p:nvPr/>
        </p:nvCxnSpPr>
        <p:spPr bwMode="auto">
          <a:xfrm>
            <a:off x="3862339" y="5860510"/>
            <a:ext cx="2247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2" name="AutoShape 37">
            <a:extLst>
              <a:ext uri="{FF2B5EF4-FFF2-40B4-BE49-F238E27FC236}">
                <a16:creationId xmlns:a16="http://schemas.microsoft.com/office/drawing/2014/main" id="{F945A690-DDC4-48D8-8FE2-B6FE2A7DD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002" y="5324093"/>
            <a:ext cx="3913071" cy="10728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chemeClr val="bg1"/>
              </a:gs>
              <a:gs pos="100000">
                <a:srgbClr val="99FF99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 sz="900" dirty="0"/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Rīkojums par kvalifikācijas darba tematu un kvalifikācijas darba vadītāju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Saņemts atbilstoši metodiskajiem norādījumiem izstrādāts kvalifikācijas</a:t>
            </a:r>
          </a:p>
          <a:p>
            <a:pPr>
              <a:defRPr/>
            </a:pPr>
            <a:r>
              <a:rPr lang="lv-LV" sz="900" dirty="0"/>
              <a:t>   darbs</a:t>
            </a:r>
          </a:p>
          <a:p>
            <a:pPr>
              <a:defRPr/>
            </a:pPr>
            <a:r>
              <a:rPr lang="lv-LV" sz="900" dirty="0"/>
              <a:t>3.Rīkojums par kvalifikācijas darbu aizstāvēšanas komisiju</a:t>
            </a:r>
          </a:p>
          <a:p>
            <a:pPr>
              <a:defRPr/>
            </a:pPr>
            <a:r>
              <a:rPr lang="lv-LV" sz="900" dirty="0"/>
              <a:t>4.Noorganizēta kvalifikācijas darbu aizstāvēšana</a:t>
            </a:r>
          </a:p>
          <a:p>
            <a:pPr>
              <a:defRPr/>
            </a:pPr>
            <a:r>
              <a:rPr lang="lv-LV" sz="900" dirty="0"/>
              <a:t>5.Rīkojums par kvalifikācijas piešķiršanu</a:t>
            </a:r>
          </a:p>
          <a:p>
            <a:pPr>
              <a:defRPr/>
            </a:pPr>
            <a:r>
              <a:rPr lang="lv-LV" sz="900" dirty="0"/>
              <a:t>6.Sagatavots un izsniegts diploms un diploma pielikums </a:t>
            </a:r>
          </a:p>
          <a:p>
            <a:pPr>
              <a:defRPr/>
            </a:pPr>
            <a:r>
              <a:rPr lang="lv-LV" sz="900" dirty="0"/>
              <a:t>7.Nodrošināta diplomu veidlapu uzskaite un glabāšana</a:t>
            </a:r>
          </a:p>
          <a:p>
            <a:pPr>
              <a:defRPr/>
            </a:pPr>
            <a:endParaRPr lang="lv-LV" sz="900" dirty="0"/>
          </a:p>
        </p:txBody>
      </p:sp>
      <p:cxnSp>
        <p:nvCxnSpPr>
          <p:cNvPr id="53" name="AutoShape 42">
            <a:extLst>
              <a:ext uri="{FF2B5EF4-FFF2-40B4-BE49-F238E27FC236}">
                <a16:creationId xmlns:a16="http://schemas.microsoft.com/office/drawing/2014/main" id="{D69A45B0-B964-4DC2-B225-2ACCCBBC2482}"/>
              </a:ext>
            </a:extLst>
          </p:cNvPr>
          <p:cNvCxnSpPr>
            <a:cxnSpLocks noChangeShapeType="1"/>
            <a:stCxn id="49" idx="3"/>
            <a:endCxn id="52" idx="1"/>
          </p:cNvCxnSpPr>
          <p:nvPr/>
        </p:nvCxnSpPr>
        <p:spPr bwMode="auto">
          <a:xfrm>
            <a:off x="6247639" y="5860511"/>
            <a:ext cx="255363" cy="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2">
            <a:extLst>
              <a:ext uri="{FF2B5EF4-FFF2-40B4-BE49-F238E27FC236}">
                <a16:creationId xmlns:a16="http://schemas.microsoft.com/office/drawing/2014/main" id="{07060C67-C391-4787-B13A-1466C6BF2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364" y="429682"/>
            <a:ext cx="9158199" cy="5933916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lv-LV" sz="3600" b="1" i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" name="Rectangle 3">
            <a:extLst>
              <a:ext uri="{FF2B5EF4-FFF2-40B4-BE49-F238E27FC236}">
                <a16:creationId xmlns:a16="http://schemas.microsoft.com/office/drawing/2014/main" id="{66B0D7B3-411C-43BD-A664-77A383C64B21}"/>
              </a:ext>
            </a:extLst>
          </p:cNvPr>
          <p:cNvSpPr txBox="1">
            <a:spLocks noChangeArrowheads="1"/>
          </p:cNvSpPr>
          <p:nvPr/>
        </p:nvSpPr>
        <p:spPr>
          <a:xfrm>
            <a:off x="1995472" y="16581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chemeClr val="tx1"/>
              </a:solidFill>
            </a:endParaRPr>
          </a:p>
        </p:txBody>
      </p:sp>
      <p:sp>
        <p:nvSpPr>
          <p:cNvPr id="153" name="Rectangle 3">
            <a:extLst>
              <a:ext uri="{FF2B5EF4-FFF2-40B4-BE49-F238E27FC236}">
                <a16:creationId xmlns:a16="http://schemas.microsoft.com/office/drawing/2014/main" id="{1AEAE461-A8BC-479E-9FCE-34C12C086172}"/>
              </a:ext>
            </a:extLst>
          </p:cNvPr>
          <p:cNvSpPr txBox="1">
            <a:spLocks noChangeArrowheads="1"/>
          </p:cNvSpPr>
          <p:nvPr/>
        </p:nvSpPr>
        <p:spPr>
          <a:xfrm>
            <a:off x="2027238" y="0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176" name="Rectangle 3">
            <a:extLst>
              <a:ext uri="{FF2B5EF4-FFF2-40B4-BE49-F238E27FC236}">
                <a16:creationId xmlns:a16="http://schemas.microsoft.com/office/drawing/2014/main" id="{8245D53D-A40E-4487-BD37-C00410D74507}"/>
              </a:ext>
            </a:extLst>
          </p:cNvPr>
          <p:cNvSpPr txBox="1">
            <a:spLocks noChangeArrowheads="1"/>
          </p:cNvSpPr>
          <p:nvPr/>
        </p:nvSpPr>
        <p:spPr>
          <a:xfrm>
            <a:off x="2198737" y="44813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137" name="Rectangle 3">
            <a:extLst>
              <a:ext uri="{FF2B5EF4-FFF2-40B4-BE49-F238E27FC236}">
                <a16:creationId xmlns:a16="http://schemas.microsoft.com/office/drawing/2014/main" id="{8C622CF7-59ED-4025-9EBD-8ECCC14C1C16}"/>
              </a:ext>
            </a:extLst>
          </p:cNvPr>
          <p:cNvSpPr txBox="1">
            <a:spLocks noChangeArrowheads="1"/>
          </p:cNvSpPr>
          <p:nvPr/>
        </p:nvSpPr>
        <p:spPr>
          <a:xfrm>
            <a:off x="2166971" y="50858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4972035-37BB-40A0-AE8D-1F07E59AC41C}"/>
              </a:ext>
            </a:extLst>
          </p:cNvPr>
          <p:cNvSpPr txBox="1">
            <a:spLocks noChangeArrowheads="1"/>
          </p:cNvSpPr>
          <p:nvPr/>
        </p:nvSpPr>
        <p:spPr>
          <a:xfrm>
            <a:off x="2182854" y="65087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lv-LV" sz="1200" kern="0" dirty="0">
                <a:solidFill>
                  <a:schemeClr val="tx1"/>
                </a:solidFill>
              </a:rPr>
              <a:t>P02.5 Kvalifikācijas darbu izstrāde un aizstāvēšana, diplomu izsniegšana (2)</a:t>
            </a:r>
          </a:p>
        </p:txBody>
      </p:sp>
      <p:sp>
        <p:nvSpPr>
          <p:cNvPr id="9" name="Text Box 157">
            <a:extLst>
              <a:ext uri="{FF2B5EF4-FFF2-40B4-BE49-F238E27FC236}">
                <a16:creationId xmlns:a16="http://schemas.microsoft.com/office/drawing/2014/main" id="{50520B14-5B12-432C-948E-7B51D4884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9656" y="3823718"/>
            <a:ext cx="827088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Kvalifikācijas eksāmena komisija </a:t>
            </a:r>
          </a:p>
        </p:txBody>
      </p:sp>
      <p:sp>
        <p:nvSpPr>
          <p:cNvPr id="10" name="AutoShape 174">
            <a:extLst>
              <a:ext uri="{FF2B5EF4-FFF2-40B4-BE49-F238E27FC236}">
                <a16:creationId xmlns:a16="http://schemas.microsoft.com/office/drawing/2014/main" id="{A53290C8-4ECD-425B-90C7-8AA8A0F39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3443" y="3781897"/>
            <a:ext cx="1411087" cy="47386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Vērtē kvalifikācijas darbu un prezentāciju atbilstoši noteiktajiem kritērijiem, paraksta protokolu</a:t>
            </a:r>
          </a:p>
        </p:txBody>
      </p:sp>
      <p:sp>
        <p:nvSpPr>
          <p:cNvPr id="12" name="AutoShape 178">
            <a:extLst>
              <a:ext uri="{FF2B5EF4-FFF2-40B4-BE49-F238E27FC236}">
                <a16:creationId xmlns:a16="http://schemas.microsoft.com/office/drawing/2014/main" id="{5634E458-C33F-4DE7-AA8A-30C067AD0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2770" y="2311550"/>
            <a:ext cx="1199789" cy="40704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rīkojuma projektu par kvalifikācijas piešķiršanu</a:t>
            </a:r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DEC0DAF1-8747-4278-A1EF-C664E2029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550" y="4079459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4" name="AutoShape 11">
            <a:extLst>
              <a:ext uri="{FF2B5EF4-FFF2-40B4-BE49-F238E27FC236}">
                <a16:creationId xmlns:a16="http://schemas.microsoft.com/office/drawing/2014/main" id="{DE1EA09C-20A5-4683-B754-5BB594A10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4618" y="2561489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5" name="Text Box 137">
            <a:extLst>
              <a:ext uri="{FF2B5EF4-FFF2-40B4-BE49-F238E27FC236}">
                <a16:creationId xmlns:a16="http://schemas.microsoft.com/office/drawing/2014/main" id="{C99ECE11-FEEB-459D-AC8F-47FB434E9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496" y="2977995"/>
            <a:ext cx="591344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Koledžas vadītājs</a:t>
            </a:r>
          </a:p>
        </p:txBody>
      </p:sp>
      <p:sp>
        <p:nvSpPr>
          <p:cNvPr id="16" name="AutoShape 173">
            <a:extLst>
              <a:ext uri="{FF2B5EF4-FFF2-40B4-BE49-F238E27FC236}">
                <a16:creationId xmlns:a16="http://schemas.microsoft.com/office/drawing/2014/main" id="{2BD52162-236A-4C87-9399-5A1FEA5FA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7675" y="887354"/>
            <a:ext cx="1128712" cy="36544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Saņem kvalifikācijas darbu un recenziju</a:t>
            </a:r>
          </a:p>
        </p:txBody>
      </p:sp>
      <p:sp>
        <p:nvSpPr>
          <p:cNvPr id="17" name="AutoShape 141">
            <a:extLst>
              <a:ext uri="{FF2B5EF4-FFF2-40B4-BE49-F238E27FC236}">
                <a16:creationId xmlns:a16="http://schemas.microsoft.com/office/drawing/2014/main" id="{23341667-685B-43E9-B6EF-C8ED9959E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7675" y="1532121"/>
            <a:ext cx="1128712" cy="512763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Sagatavo rīkojuma projektu par kvalifikācijas darbu aizstāvēšanu</a:t>
            </a:r>
          </a:p>
          <a:p>
            <a:pPr algn="ctr"/>
            <a:endParaRPr lang="lv-LV" sz="800" dirty="0"/>
          </a:p>
        </p:txBody>
      </p:sp>
      <p:sp>
        <p:nvSpPr>
          <p:cNvPr id="18" name="AutoShape 11">
            <a:extLst>
              <a:ext uri="{FF2B5EF4-FFF2-40B4-BE49-F238E27FC236}">
                <a16:creationId xmlns:a16="http://schemas.microsoft.com/office/drawing/2014/main" id="{4D1DF1D2-10FC-4E2C-A46E-868885D9D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7325" y="1926367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9" name="AutoShape 143">
            <a:extLst>
              <a:ext uri="{FF2B5EF4-FFF2-40B4-BE49-F238E27FC236}">
                <a16:creationId xmlns:a16="http://schemas.microsoft.com/office/drawing/2014/main" id="{66308A3D-72BD-4029-B1AF-3ED58D37E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437" y="3098302"/>
            <a:ext cx="865188" cy="28892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rīkojumu </a:t>
            </a:r>
          </a:p>
        </p:txBody>
      </p:sp>
      <p:sp>
        <p:nvSpPr>
          <p:cNvPr id="22" name="AutoShape 174">
            <a:extLst>
              <a:ext uri="{FF2B5EF4-FFF2-40B4-BE49-F238E27FC236}">
                <a16:creationId xmlns:a16="http://schemas.microsoft.com/office/drawing/2014/main" id="{0F54DE05-38F7-4E44-94F3-3EB11E838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352" y="5271433"/>
            <a:ext cx="1098627" cy="36830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diplomus, diplomu pielikumus</a:t>
            </a:r>
            <a:endParaRPr lang="lv-LV" sz="800" dirty="0">
              <a:solidFill>
                <a:srgbClr val="000099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3932FB-6DD2-47DB-8EF2-ABF157BA73A0}"/>
              </a:ext>
            </a:extLst>
          </p:cNvPr>
          <p:cNvCxnSpPr/>
          <p:nvPr/>
        </p:nvCxnSpPr>
        <p:spPr>
          <a:xfrm>
            <a:off x="7027620" y="1447709"/>
            <a:ext cx="0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AutoShape 90">
            <a:extLst>
              <a:ext uri="{FF2B5EF4-FFF2-40B4-BE49-F238E27FC236}">
                <a16:creationId xmlns:a16="http://schemas.microsoft.com/office/drawing/2014/main" id="{269E7E65-B487-46D3-B289-648BB65F7C56}"/>
              </a:ext>
            </a:extLst>
          </p:cNvPr>
          <p:cNvCxnSpPr>
            <a:cxnSpLocks noChangeShapeType="1"/>
            <a:stCxn id="12" idx="2"/>
            <a:endCxn id="110" idx="0"/>
          </p:cNvCxnSpPr>
          <p:nvPr/>
        </p:nvCxnSpPr>
        <p:spPr bwMode="auto">
          <a:xfrm flipH="1">
            <a:off x="6133246" y="2718596"/>
            <a:ext cx="9419" cy="38716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" name="AutoShape 90">
            <a:extLst>
              <a:ext uri="{FF2B5EF4-FFF2-40B4-BE49-F238E27FC236}">
                <a16:creationId xmlns:a16="http://schemas.microsoft.com/office/drawing/2014/main" id="{CDF5016F-CEF7-4325-A090-6965CB1C584F}"/>
              </a:ext>
            </a:extLst>
          </p:cNvPr>
          <p:cNvCxnSpPr>
            <a:cxnSpLocks noChangeShapeType="1"/>
            <a:stCxn id="17" idx="2"/>
            <a:endCxn id="19" idx="0"/>
          </p:cNvCxnSpPr>
          <p:nvPr/>
        </p:nvCxnSpPr>
        <p:spPr bwMode="auto">
          <a:xfrm>
            <a:off x="2932031" y="2044883"/>
            <a:ext cx="0" cy="105341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8" name="AutoShape 121">
            <a:hlinkClick r:id="rId2" action="ppaction://hlinksldjump"/>
            <a:extLst>
              <a:ext uri="{FF2B5EF4-FFF2-40B4-BE49-F238E27FC236}">
                <a16:creationId xmlns:a16="http://schemas.microsoft.com/office/drawing/2014/main" id="{AC2479AB-BE12-413C-A667-FA68C884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6136" y="836713"/>
            <a:ext cx="431800" cy="466725"/>
          </a:xfrm>
          <a:prstGeom prst="rightArrow">
            <a:avLst>
              <a:gd name="adj1" fmla="val 71898"/>
              <a:gd name="adj2" fmla="val 2794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lv-LV" sz="1000" b="1" dirty="0"/>
              <a:t>No (1)</a:t>
            </a:r>
          </a:p>
        </p:txBody>
      </p:sp>
      <p:cxnSp>
        <p:nvCxnSpPr>
          <p:cNvPr id="30" name="AutoShape 188">
            <a:extLst>
              <a:ext uri="{FF2B5EF4-FFF2-40B4-BE49-F238E27FC236}">
                <a16:creationId xmlns:a16="http://schemas.microsoft.com/office/drawing/2014/main" id="{CA01298D-80B4-461D-A89F-7FFA542FA01A}"/>
              </a:ext>
            </a:extLst>
          </p:cNvPr>
          <p:cNvCxnSpPr>
            <a:cxnSpLocks noChangeShapeType="1"/>
            <a:stCxn id="19" idx="3"/>
            <a:endCxn id="37" idx="2"/>
          </p:cNvCxnSpPr>
          <p:nvPr/>
        </p:nvCxnSpPr>
        <p:spPr bwMode="auto">
          <a:xfrm flipV="1">
            <a:off x="3364625" y="2681082"/>
            <a:ext cx="528818" cy="56168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2" name="AutoShape 90">
            <a:extLst>
              <a:ext uri="{FF2B5EF4-FFF2-40B4-BE49-F238E27FC236}">
                <a16:creationId xmlns:a16="http://schemas.microsoft.com/office/drawing/2014/main" id="{78B041FA-DFEB-43BA-BC14-681B4D9F5418}"/>
              </a:ext>
            </a:extLst>
          </p:cNvPr>
          <p:cNvCxnSpPr>
            <a:cxnSpLocks noChangeShapeType="1"/>
            <a:stCxn id="16" idx="2"/>
            <a:endCxn id="17" idx="0"/>
          </p:cNvCxnSpPr>
          <p:nvPr/>
        </p:nvCxnSpPr>
        <p:spPr bwMode="auto">
          <a:xfrm>
            <a:off x="2932031" y="1252796"/>
            <a:ext cx="0" cy="2793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3" name="AutoShape 188">
            <a:extLst>
              <a:ext uri="{FF2B5EF4-FFF2-40B4-BE49-F238E27FC236}">
                <a16:creationId xmlns:a16="http://schemas.microsoft.com/office/drawing/2014/main" id="{89EDAD85-A0B8-490A-931B-E8431ADC2AD1}"/>
              </a:ext>
            </a:extLst>
          </p:cNvPr>
          <p:cNvCxnSpPr>
            <a:cxnSpLocks noChangeShapeType="1"/>
            <a:stCxn id="10" idx="3"/>
            <a:endCxn id="12" idx="1"/>
          </p:cNvCxnSpPr>
          <p:nvPr/>
        </p:nvCxnSpPr>
        <p:spPr bwMode="auto">
          <a:xfrm flipV="1">
            <a:off x="5304529" y="2515073"/>
            <a:ext cx="238240" cy="150375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7" name="AutoShape 173">
            <a:extLst>
              <a:ext uri="{FF2B5EF4-FFF2-40B4-BE49-F238E27FC236}">
                <a16:creationId xmlns:a16="http://schemas.microsoft.com/office/drawing/2014/main" id="{E5A20D2C-CE6F-4572-BE1C-B46C833C5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3549" y="2315640"/>
            <a:ext cx="1199789" cy="365443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Organizē kvalifikācijas darbu aizstāvēšanu</a:t>
            </a:r>
          </a:p>
        </p:txBody>
      </p:sp>
      <p:cxnSp>
        <p:nvCxnSpPr>
          <p:cNvPr id="40" name="AutoShape 90">
            <a:extLst>
              <a:ext uri="{FF2B5EF4-FFF2-40B4-BE49-F238E27FC236}">
                <a16:creationId xmlns:a16="http://schemas.microsoft.com/office/drawing/2014/main" id="{DEE6B81B-A189-4DA0-B99D-8A2844F7F81A}"/>
              </a:ext>
            </a:extLst>
          </p:cNvPr>
          <p:cNvCxnSpPr>
            <a:cxnSpLocks noChangeShapeType="1"/>
            <a:stCxn id="28" idx="3"/>
            <a:endCxn id="16" idx="1"/>
          </p:cNvCxnSpPr>
          <p:nvPr/>
        </p:nvCxnSpPr>
        <p:spPr bwMode="auto">
          <a:xfrm>
            <a:off x="2197937" y="1070075"/>
            <a:ext cx="169739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1" name="Text Box 137">
            <a:extLst>
              <a:ext uri="{FF2B5EF4-FFF2-40B4-BE49-F238E27FC236}">
                <a16:creationId xmlns:a16="http://schemas.microsoft.com/office/drawing/2014/main" id="{19395BCC-2763-4C97-A9AD-E536DB555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496" y="4677102"/>
            <a:ext cx="865187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Biroja administrators</a:t>
            </a:r>
          </a:p>
        </p:txBody>
      </p:sp>
      <p:cxnSp>
        <p:nvCxnSpPr>
          <p:cNvPr id="43" name="AutoShape 188">
            <a:extLst>
              <a:ext uri="{FF2B5EF4-FFF2-40B4-BE49-F238E27FC236}">
                <a16:creationId xmlns:a16="http://schemas.microsoft.com/office/drawing/2014/main" id="{9035DC25-3220-4DFB-87ED-FD7E83F0AA95}"/>
              </a:ext>
            </a:extLst>
          </p:cNvPr>
          <p:cNvCxnSpPr>
            <a:cxnSpLocks noChangeShapeType="1"/>
            <a:stCxn id="22" idx="3"/>
            <a:endCxn id="48" idx="2"/>
          </p:cNvCxnSpPr>
          <p:nvPr/>
        </p:nvCxnSpPr>
        <p:spPr bwMode="auto">
          <a:xfrm flipV="1">
            <a:off x="6691978" y="3385507"/>
            <a:ext cx="758496" cy="207007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44" name="Line 190">
            <a:extLst>
              <a:ext uri="{FF2B5EF4-FFF2-40B4-BE49-F238E27FC236}">
                <a16:creationId xmlns:a16="http://schemas.microsoft.com/office/drawing/2014/main" id="{FCC3AD70-AB83-4296-A7D6-CFCB37D81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9238" y="2887613"/>
            <a:ext cx="9144001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45" name="Line 63">
            <a:extLst>
              <a:ext uri="{FF2B5EF4-FFF2-40B4-BE49-F238E27FC236}">
                <a16:creationId xmlns:a16="http://schemas.microsoft.com/office/drawing/2014/main" id="{B79F980E-0DF3-4BEE-A672-9FF426203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3363" y="370124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47" name="Line 63">
            <a:extLst>
              <a:ext uri="{FF2B5EF4-FFF2-40B4-BE49-F238E27FC236}">
                <a16:creationId xmlns:a16="http://schemas.microsoft.com/office/drawing/2014/main" id="{65DB90B9-CB0D-4E0D-A67E-6B1C356D5F3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8738" y="4543797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48" name="AutoShape 154">
            <a:extLst>
              <a:ext uri="{FF2B5EF4-FFF2-40B4-BE49-F238E27FC236}">
                <a16:creationId xmlns:a16="http://schemas.microsoft.com/office/drawing/2014/main" id="{E9290E6B-EC1B-476F-A61C-23E15C438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8434" y="3105013"/>
            <a:ext cx="904081" cy="28049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</a:t>
            </a:r>
          </a:p>
        </p:txBody>
      </p:sp>
      <p:sp>
        <p:nvSpPr>
          <p:cNvPr id="49" name="AutoShape 11">
            <a:extLst>
              <a:ext uri="{FF2B5EF4-FFF2-40B4-BE49-F238E27FC236}">
                <a16:creationId xmlns:a16="http://schemas.microsoft.com/office/drawing/2014/main" id="{B6A513C0-6203-4948-A197-CF214B482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4928" y="5517004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50" name="AutoShape 174">
            <a:extLst>
              <a:ext uri="{FF2B5EF4-FFF2-40B4-BE49-F238E27FC236}">
                <a16:creationId xmlns:a16="http://schemas.microsoft.com/office/drawing/2014/main" id="{4B1EFA57-F484-4326-B9A3-872B0EBCD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0651" y="5271344"/>
            <a:ext cx="1179462" cy="503673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diplomu, diplomu pielikumu kopijas, ievieto studējošā lietā</a:t>
            </a:r>
            <a:endParaRPr lang="lv-LV" sz="800" dirty="0">
              <a:solidFill>
                <a:srgbClr val="000099"/>
              </a:solidFill>
            </a:endParaRPr>
          </a:p>
        </p:txBody>
      </p:sp>
      <p:cxnSp>
        <p:nvCxnSpPr>
          <p:cNvPr id="53" name="AutoShape 188">
            <a:extLst>
              <a:ext uri="{FF2B5EF4-FFF2-40B4-BE49-F238E27FC236}">
                <a16:creationId xmlns:a16="http://schemas.microsoft.com/office/drawing/2014/main" id="{626BEE51-725E-4890-95CA-DBCF32884AAD}"/>
              </a:ext>
            </a:extLst>
          </p:cNvPr>
          <p:cNvCxnSpPr>
            <a:cxnSpLocks noChangeShapeType="1"/>
            <a:stCxn id="50" idx="3"/>
            <a:endCxn id="57" idx="2"/>
          </p:cNvCxnSpPr>
          <p:nvPr/>
        </p:nvCxnSpPr>
        <p:spPr bwMode="auto">
          <a:xfrm flipV="1">
            <a:off x="8840114" y="3578776"/>
            <a:ext cx="703227" cy="194440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4" name="AutoShape 90">
            <a:extLst>
              <a:ext uri="{FF2B5EF4-FFF2-40B4-BE49-F238E27FC236}">
                <a16:creationId xmlns:a16="http://schemas.microsoft.com/office/drawing/2014/main" id="{6C80502E-46E6-4AFD-9241-476718685C51}"/>
              </a:ext>
            </a:extLst>
          </p:cNvPr>
          <p:cNvCxnSpPr>
            <a:cxnSpLocks noChangeShapeType="1"/>
            <a:stCxn id="85" idx="2"/>
            <a:endCxn id="50" idx="0"/>
          </p:cNvCxnSpPr>
          <p:nvPr/>
        </p:nvCxnSpPr>
        <p:spPr bwMode="auto">
          <a:xfrm>
            <a:off x="8250382" y="5065123"/>
            <a:ext cx="0" cy="20622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5" name="AutoShape 11">
            <a:extLst>
              <a:ext uri="{FF2B5EF4-FFF2-40B4-BE49-F238E27FC236}">
                <a16:creationId xmlns:a16="http://schemas.microsoft.com/office/drawing/2014/main" id="{385EE988-44FC-4B29-8BE9-B5F52791A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6190" y="5643513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56" name="AutoShape 188">
            <a:extLst>
              <a:ext uri="{FF2B5EF4-FFF2-40B4-BE49-F238E27FC236}">
                <a16:creationId xmlns:a16="http://schemas.microsoft.com/office/drawing/2014/main" id="{7623BCE6-057B-4CC8-8895-B394C7B27EF5}"/>
              </a:ext>
            </a:extLst>
          </p:cNvPr>
          <p:cNvCxnSpPr>
            <a:cxnSpLocks noChangeShapeType="1"/>
            <a:stCxn id="48" idx="3"/>
            <a:endCxn id="85" idx="0"/>
          </p:cNvCxnSpPr>
          <p:nvPr/>
        </p:nvCxnSpPr>
        <p:spPr bwMode="auto">
          <a:xfrm>
            <a:off x="7902514" y="3245260"/>
            <a:ext cx="347868" cy="141735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7" name="AutoShape 7">
            <a:extLst>
              <a:ext uri="{FF2B5EF4-FFF2-40B4-BE49-F238E27FC236}">
                <a16:creationId xmlns:a16="http://schemas.microsoft.com/office/drawing/2014/main" id="{45E963D0-7090-47EC-A3CC-42E4AA5BE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2347" y="3001043"/>
            <a:ext cx="1301987" cy="577732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Izsniedz absolventiem diplomus un diplomu pielikumus</a:t>
            </a:r>
            <a:r>
              <a:rPr lang="lv-LV" sz="800"/>
              <a:t>, absolvents </a:t>
            </a:r>
            <a:r>
              <a:rPr lang="lv-LV" sz="800" dirty="0"/>
              <a:t>parakstās </a:t>
            </a:r>
            <a:r>
              <a:rPr lang="lv-LV" sz="800"/>
              <a:t>diplomu reģistrācijas </a:t>
            </a:r>
            <a:r>
              <a:rPr lang="lv-LV" sz="800" dirty="0"/>
              <a:t>žurnālā  </a:t>
            </a:r>
          </a:p>
          <a:p>
            <a:pPr algn="ctr">
              <a:defRPr/>
            </a:pPr>
            <a:endParaRPr lang="lv-LV" sz="800" dirty="0"/>
          </a:p>
        </p:txBody>
      </p:sp>
      <p:pic>
        <p:nvPicPr>
          <p:cNvPr id="58" name="Picture 23" descr="MC900433868[1]">
            <a:extLst>
              <a:ext uri="{FF2B5EF4-FFF2-40B4-BE49-F238E27FC236}">
                <a16:creationId xmlns:a16="http://schemas.microsoft.com/office/drawing/2014/main" id="{FE01568B-B7E2-479B-8160-5BAE8A51D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50000" contrast="78000"/>
          </a:blip>
          <a:srcRect/>
          <a:stretch>
            <a:fillRect/>
          </a:stretch>
        </p:blipFill>
        <p:spPr bwMode="auto">
          <a:xfrm>
            <a:off x="10111110" y="3377324"/>
            <a:ext cx="2333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Text Box 8">
            <a:extLst>
              <a:ext uri="{FF2B5EF4-FFF2-40B4-BE49-F238E27FC236}">
                <a16:creationId xmlns:a16="http://schemas.microsoft.com/office/drawing/2014/main" id="{8ABF7EF9-1F34-4B14-87B1-DE7FFA757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63" name="Text Box 137">
            <a:extLst>
              <a:ext uri="{FF2B5EF4-FFF2-40B4-BE49-F238E27FC236}">
                <a16:creationId xmlns:a16="http://schemas.microsoft.com/office/drawing/2014/main" id="{CB8EE41A-93B4-4E13-B00C-311893E11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965" y="406018"/>
            <a:ext cx="779499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Eksperts profesionālās izglītības jomā</a:t>
            </a:r>
          </a:p>
        </p:txBody>
      </p:sp>
      <p:cxnSp>
        <p:nvCxnSpPr>
          <p:cNvPr id="65" name="AutoShape 188">
            <a:extLst>
              <a:ext uri="{FF2B5EF4-FFF2-40B4-BE49-F238E27FC236}">
                <a16:creationId xmlns:a16="http://schemas.microsoft.com/office/drawing/2014/main" id="{E8A72159-5F89-4A60-B3AD-5E4003D9F4DA}"/>
              </a:ext>
            </a:extLst>
          </p:cNvPr>
          <p:cNvCxnSpPr>
            <a:cxnSpLocks noChangeShapeType="1"/>
            <a:stCxn id="37" idx="3"/>
            <a:endCxn id="10" idx="0"/>
          </p:cNvCxnSpPr>
          <p:nvPr/>
        </p:nvCxnSpPr>
        <p:spPr bwMode="auto">
          <a:xfrm>
            <a:off x="4493338" y="2498361"/>
            <a:ext cx="105649" cy="128353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85" name="AutoShape 174">
            <a:extLst>
              <a:ext uri="{FF2B5EF4-FFF2-40B4-BE49-F238E27FC236}">
                <a16:creationId xmlns:a16="http://schemas.microsoft.com/office/drawing/2014/main" id="{47114BBF-2070-4E25-9E52-F1233251C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0651" y="4662612"/>
            <a:ext cx="1179462" cy="40251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Diplomus reģistrē diplomu reģistrācijas žurnālā</a:t>
            </a:r>
          </a:p>
        </p:txBody>
      </p:sp>
      <p:pic>
        <p:nvPicPr>
          <p:cNvPr id="93" name="Picture 23" descr="MC900433868[1]">
            <a:extLst>
              <a:ext uri="{FF2B5EF4-FFF2-40B4-BE49-F238E27FC236}">
                <a16:creationId xmlns:a16="http://schemas.microsoft.com/office/drawing/2014/main" id="{65E497D1-50ED-44A4-A40E-578975E8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50000" contrast="78000"/>
          </a:blip>
          <a:srcRect/>
          <a:stretch>
            <a:fillRect/>
          </a:stretch>
        </p:blipFill>
        <p:spPr bwMode="auto">
          <a:xfrm>
            <a:off x="8738613" y="4855121"/>
            <a:ext cx="233363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" name="AutoShape 7">
            <a:extLst>
              <a:ext uri="{FF2B5EF4-FFF2-40B4-BE49-F238E27FC236}">
                <a16:creationId xmlns:a16="http://schemas.microsoft.com/office/drawing/2014/main" id="{47071165-C697-4EDE-B555-5B9F6A0B9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4792" y="4648221"/>
            <a:ext cx="1301987" cy="501459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Nodrošina diplomu, diplomu pielikumu veidlapu saņemšanu, uzskaiti, norakstīšanu</a:t>
            </a:r>
          </a:p>
        </p:txBody>
      </p:sp>
      <p:sp>
        <p:nvSpPr>
          <p:cNvPr id="110" name="AutoShape 143">
            <a:extLst>
              <a:ext uri="{FF2B5EF4-FFF2-40B4-BE49-F238E27FC236}">
                <a16:creationId xmlns:a16="http://schemas.microsoft.com/office/drawing/2014/main" id="{8C4FA5F8-B160-4FD5-9BFC-68D28DD87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0651" y="3105765"/>
            <a:ext cx="865188" cy="28892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rīkojumu </a:t>
            </a:r>
          </a:p>
        </p:txBody>
      </p:sp>
      <p:sp>
        <p:nvSpPr>
          <p:cNvPr id="114" name="AutoShape 174">
            <a:extLst>
              <a:ext uri="{FF2B5EF4-FFF2-40B4-BE49-F238E27FC236}">
                <a16:creationId xmlns:a16="http://schemas.microsoft.com/office/drawing/2014/main" id="{90EF2D4A-7C6B-4D8B-ABD0-795C27C82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353" y="4673081"/>
            <a:ext cx="1098627" cy="36830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Kontrolē </a:t>
            </a:r>
            <a:r>
              <a:rPr lang="lv-LV" sz="800" dirty="0" err="1"/>
              <a:t>Apgaitas</a:t>
            </a:r>
            <a:r>
              <a:rPr lang="lv-LV" sz="800" dirty="0"/>
              <a:t> lapu iesniegšanu </a:t>
            </a:r>
          </a:p>
          <a:p>
            <a:pPr algn="ctr"/>
            <a:endParaRPr lang="lv-LV" sz="800" dirty="0"/>
          </a:p>
        </p:txBody>
      </p:sp>
      <p:cxnSp>
        <p:nvCxnSpPr>
          <p:cNvPr id="115" name="AutoShape 90">
            <a:extLst>
              <a:ext uri="{FF2B5EF4-FFF2-40B4-BE49-F238E27FC236}">
                <a16:creationId xmlns:a16="http://schemas.microsoft.com/office/drawing/2014/main" id="{67A36B57-9900-47A4-95F0-941A4FD0E231}"/>
              </a:ext>
            </a:extLst>
          </p:cNvPr>
          <p:cNvCxnSpPr>
            <a:cxnSpLocks noChangeShapeType="1"/>
            <a:stCxn id="110" idx="2"/>
            <a:endCxn id="114" idx="0"/>
          </p:cNvCxnSpPr>
          <p:nvPr/>
        </p:nvCxnSpPr>
        <p:spPr bwMode="auto">
          <a:xfrm>
            <a:off x="6133246" y="3394689"/>
            <a:ext cx="9421" cy="12783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0" name="AutoShape 90">
            <a:extLst>
              <a:ext uri="{FF2B5EF4-FFF2-40B4-BE49-F238E27FC236}">
                <a16:creationId xmlns:a16="http://schemas.microsoft.com/office/drawing/2014/main" id="{CB6E2954-F8B4-4F1C-AC7A-30537E211E78}"/>
              </a:ext>
            </a:extLst>
          </p:cNvPr>
          <p:cNvCxnSpPr>
            <a:cxnSpLocks noChangeShapeType="1"/>
            <a:stCxn id="114" idx="2"/>
            <a:endCxn id="22" idx="0"/>
          </p:cNvCxnSpPr>
          <p:nvPr/>
        </p:nvCxnSpPr>
        <p:spPr bwMode="auto">
          <a:xfrm flipH="1">
            <a:off x="6142666" y="5041381"/>
            <a:ext cx="1" cy="23005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23" name="AutoShape 11">
            <a:extLst>
              <a:ext uri="{FF2B5EF4-FFF2-40B4-BE49-F238E27FC236}">
                <a16:creationId xmlns:a16="http://schemas.microsoft.com/office/drawing/2014/main" id="{76671E65-D94C-4CDB-8653-0484C3AA8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368" y="4895602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40" name="AutoShape 16">
            <a:extLst>
              <a:ext uri="{FF2B5EF4-FFF2-40B4-BE49-F238E27FC236}">
                <a16:creationId xmlns:a16="http://schemas.microsoft.com/office/drawing/2014/main" id="{50E6CE46-0912-469D-8ADC-E15C20CCC7BC}"/>
              </a:ext>
            </a:extLst>
          </p:cNvPr>
          <p:cNvSpPr>
            <a:spLocks/>
          </p:cNvSpPr>
          <p:nvPr/>
        </p:nvSpPr>
        <p:spPr bwMode="auto">
          <a:xfrm>
            <a:off x="6400286" y="3482605"/>
            <a:ext cx="808620" cy="148520"/>
          </a:xfrm>
          <a:prstGeom prst="accentCallout2">
            <a:avLst>
              <a:gd name="adj1" fmla="val 6947"/>
              <a:gd name="adj2" fmla="val -4407"/>
              <a:gd name="adj3" fmla="val 1792"/>
              <a:gd name="adj4" fmla="val -17693"/>
              <a:gd name="adj5" fmla="val -61562"/>
              <a:gd name="adj6" fmla="val -26858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Reģistrē </a:t>
            </a:r>
            <a:r>
              <a:rPr lang="lv-LV" sz="800" dirty="0" err="1"/>
              <a:t>Lietvarī</a:t>
            </a:r>
            <a:endParaRPr lang="lv-LV" sz="800" dirty="0"/>
          </a:p>
        </p:txBody>
      </p:sp>
      <p:sp>
        <p:nvSpPr>
          <p:cNvPr id="154" name="AutoShape 16">
            <a:extLst>
              <a:ext uri="{FF2B5EF4-FFF2-40B4-BE49-F238E27FC236}">
                <a16:creationId xmlns:a16="http://schemas.microsoft.com/office/drawing/2014/main" id="{AAEBA2C0-9350-450C-8FE6-CBBFDB00AB19}"/>
              </a:ext>
            </a:extLst>
          </p:cNvPr>
          <p:cNvSpPr>
            <a:spLocks/>
          </p:cNvSpPr>
          <p:nvPr/>
        </p:nvSpPr>
        <p:spPr bwMode="auto">
          <a:xfrm>
            <a:off x="3267859" y="3464511"/>
            <a:ext cx="808620" cy="148520"/>
          </a:xfrm>
          <a:prstGeom prst="accentCallout2">
            <a:avLst>
              <a:gd name="adj1" fmla="val 6947"/>
              <a:gd name="adj2" fmla="val -4407"/>
              <a:gd name="adj3" fmla="val 1792"/>
              <a:gd name="adj4" fmla="val -17693"/>
              <a:gd name="adj5" fmla="val -61562"/>
              <a:gd name="adj6" fmla="val -26858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Reģistrē </a:t>
            </a:r>
            <a:r>
              <a:rPr lang="lv-LV" sz="800" dirty="0" err="1"/>
              <a:t>Lietvarī</a:t>
            </a:r>
            <a:endParaRPr lang="lv-LV" sz="800" dirty="0"/>
          </a:p>
        </p:txBody>
      </p:sp>
      <p:sp>
        <p:nvSpPr>
          <p:cNvPr id="155" name="AutoShape 16">
            <a:extLst>
              <a:ext uri="{FF2B5EF4-FFF2-40B4-BE49-F238E27FC236}">
                <a16:creationId xmlns:a16="http://schemas.microsoft.com/office/drawing/2014/main" id="{46FE6C0E-E3C6-49C1-A348-D32867BE788E}"/>
              </a:ext>
            </a:extLst>
          </p:cNvPr>
          <p:cNvSpPr>
            <a:spLocks/>
          </p:cNvSpPr>
          <p:nvPr/>
        </p:nvSpPr>
        <p:spPr bwMode="auto">
          <a:xfrm>
            <a:off x="5144414" y="4350913"/>
            <a:ext cx="905600" cy="153290"/>
          </a:xfrm>
          <a:prstGeom prst="accentCallout2">
            <a:avLst>
              <a:gd name="adj1" fmla="val 6947"/>
              <a:gd name="adj2" fmla="val -4407"/>
              <a:gd name="adj3" fmla="val 1792"/>
              <a:gd name="adj4" fmla="val -17693"/>
              <a:gd name="adj5" fmla="val -55475"/>
              <a:gd name="adj6" fmla="val -26858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Reģistrē protokolu</a:t>
            </a:r>
          </a:p>
        </p:txBody>
      </p:sp>
    </p:spTree>
    <p:extLst>
      <p:ext uri="{BB962C8B-B14F-4D97-AF65-F5344CB8AC3E}">
        <p14:creationId xmlns:p14="http://schemas.microsoft.com/office/powerpoint/2010/main" val="2169311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02772" y="406973"/>
            <a:ext cx="9144000" cy="6121400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lv-LV" sz="3600" b="1" i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xfrm>
            <a:off x="2027238" y="0"/>
            <a:ext cx="8280400" cy="260350"/>
          </a:xfrm>
        </p:spPr>
        <p:txBody>
          <a:bodyPr/>
          <a:lstStyle/>
          <a:p>
            <a:pPr eaLnBrk="1" hangingPunct="1"/>
            <a:r>
              <a:rPr lang="lv-LV" sz="1200" dirty="0"/>
              <a:t>P02.1 Studiju programmu izstrāde un aktualizēšana (1)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545228" y="476251"/>
            <a:ext cx="805860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Koledžas vadītājs/</a:t>
            </a:r>
          </a:p>
          <a:p>
            <a:r>
              <a:rPr lang="lv-LV" sz="800" b="1" dirty="0"/>
              <a:t>PMP/</a:t>
            </a:r>
          </a:p>
          <a:p>
            <a:r>
              <a:rPr lang="lv-LV" sz="800" b="1" dirty="0"/>
              <a:t>Koledžas padome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539938" y="1254474"/>
            <a:ext cx="539552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Koledžas padome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1524000" y="1124744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2128427" y="692697"/>
            <a:ext cx="1111178" cy="326031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Ierosina jaunas studiju programmas izstrādi 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1479248" y="4131378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26637" name="AutoShape 13"/>
          <p:cNvSpPr>
            <a:spLocks noChangeArrowheads="1"/>
          </p:cNvSpPr>
          <p:nvPr/>
        </p:nvSpPr>
        <p:spPr bwMode="auto">
          <a:xfrm>
            <a:off x="2154105" y="2716758"/>
            <a:ext cx="1094508" cy="36115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 Izstrādā studiju programmas plāna projektu</a:t>
            </a:r>
          </a:p>
        </p:txBody>
      </p:sp>
      <p:sp>
        <p:nvSpPr>
          <p:cNvPr id="26638" name="AutoShape 11"/>
          <p:cNvSpPr>
            <a:spLocks noChangeArrowheads="1"/>
          </p:cNvSpPr>
          <p:nvPr/>
        </p:nvSpPr>
        <p:spPr bwMode="auto">
          <a:xfrm>
            <a:off x="3181959" y="2937570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1535270" y="4136780"/>
            <a:ext cx="612775" cy="514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PMP</a:t>
            </a:r>
          </a:p>
          <a:p>
            <a:r>
              <a:rPr lang="lv-LV" sz="800" b="1" dirty="0"/>
              <a:t>Studiju programmu vadītāji</a:t>
            </a:r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9536248" y="2073343"/>
            <a:ext cx="1001590" cy="357211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Saņem studiju programmas akreditācijas lapu</a:t>
            </a:r>
            <a:endParaRPr lang="lv-LV" sz="800" dirty="0">
              <a:solidFill>
                <a:srgbClr val="000099"/>
              </a:solidFill>
            </a:endParaRP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514963" y="5289617"/>
            <a:ext cx="1044086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Studiju programmu vadītāji/mācībspēki</a:t>
            </a:r>
          </a:p>
        </p:txBody>
      </p:sp>
      <p:sp>
        <p:nvSpPr>
          <p:cNvPr id="26644" name="AutoShape 20"/>
          <p:cNvSpPr>
            <a:spLocks noChangeArrowheads="1"/>
          </p:cNvSpPr>
          <p:nvPr/>
        </p:nvSpPr>
        <p:spPr bwMode="auto">
          <a:xfrm>
            <a:off x="3855454" y="5324198"/>
            <a:ext cx="1294086" cy="36487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Izstrādā studiju programmas plānā iekļauto studiju kursu saturu</a:t>
            </a:r>
          </a:p>
        </p:txBody>
      </p:sp>
      <p:sp>
        <p:nvSpPr>
          <p:cNvPr id="26645" name="AutoShape 21"/>
          <p:cNvSpPr>
            <a:spLocks noChangeArrowheads="1"/>
          </p:cNvSpPr>
          <p:nvPr/>
        </p:nvSpPr>
        <p:spPr bwMode="auto">
          <a:xfrm>
            <a:off x="2174410" y="4239208"/>
            <a:ext cx="1046971" cy="38984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 Izvērtē studiju programmas plāna projektu</a:t>
            </a:r>
          </a:p>
        </p:txBody>
      </p:sp>
      <p:sp>
        <p:nvSpPr>
          <p:cNvPr id="26651" name="AutoShape 27"/>
          <p:cNvSpPr>
            <a:spLocks noChangeArrowheads="1"/>
          </p:cNvSpPr>
          <p:nvPr/>
        </p:nvSpPr>
        <p:spPr bwMode="auto">
          <a:xfrm>
            <a:off x="5470638" y="3293550"/>
            <a:ext cx="1087343" cy="444026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iesniegumu AIC studiju programmas licencēšanai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1534615" y="5920251"/>
            <a:ext cx="82708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Direktors</a:t>
            </a:r>
          </a:p>
        </p:txBody>
      </p:sp>
      <p:sp>
        <p:nvSpPr>
          <p:cNvPr id="26657" name="Line 33"/>
          <p:cNvSpPr>
            <a:spLocks noChangeShapeType="1"/>
          </p:cNvSpPr>
          <p:nvPr/>
        </p:nvSpPr>
        <p:spPr bwMode="auto">
          <a:xfrm>
            <a:off x="1519238" y="5805264"/>
            <a:ext cx="9144001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26659" name="AutoShape 35"/>
          <p:cNvSpPr>
            <a:spLocks noChangeArrowheads="1"/>
          </p:cNvSpPr>
          <p:nvPr/>
        </p:nvSpPr>
        <p:spPr bwMode="auto">
          <a:xfrm>
            <a:off x="2255333" y="4825836"/>
            <a:ext cx="865187" cy="28733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Saskaņo PMP</a:t>
            </a:r>
          </a:p>
        </p:txBody>
      </p:sp>
      <p:sp>
        <p:nvSpPr>
          <p:cNvPr id="26661" name="AutoShape 37"/>
          <p:cNvSpPr>
            <a:spLocks noChangeArrowheads="1"/>
          </p:cNvSpPr>
          <p:nvPr/>
        </p:nvSpPr>
        <p:spPr bwMode="auto">
          <a:xfrm>
            <a:off x="4840861" y="4785675"/>
            <a:ext cx="1080121" cy="30601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Izskata studiju programmas projektu </a:t>
            </a:r>
          </a:p>
        </p:txBody>
      </p:sp>
      <p:sp>
        <p:nvSpPr>
          <p:cNvPr id="26670" name="AutoShape 48"/>
          <p:cNvSpPr>
            <a:spLocks noChangeArrowheads="1"/>
          </p:cNvSpPr>
          <p:nvPr/>
        </p:nvSpPr>
        <p:spPr bwMode="auto">
          <a:xfrm>
            <a:off x="7240376" y="2774970"/>
            <a:ext cx="865187" cy="28733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Iesniedz  AIC</a:t>
            </a:r>
          </a:p>
        </p:txBody>
      </p:sp>
      <p:sp>
        <p:nvSpPr>
          <p:cNvPr id="26672" name="AutoShape 51"/>
          <p:cNvSpPr>
            <a:spLocks noChangeArrowheads="1"/>
          </p:cNvSpPr>
          <p:nvPr/>
        </p:nvSpPr>
        <p:spPr bwMode="auto">
          <a:xfrm>
            <a:off x="9605301" y="2789112"/>
            <a:ext cx="865188" cy="28733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Iesniedz AIC</a:t>
            </a:r>
          </a:p>
        </p:txBody>
      </p:sp>
      <p:cxnSp>
        <p:nvCxnSpPr>
          <p:cNvPr id="26673" name="AutoShape 54"/>
          <p:cNvCxnSpPr>
            <a:cxnSpLocks noChangeShapeType="1"/>
            <a:stCxn id="9223" idx="2"/>
            <a:endCxn id="26691" idx="0"/>
          </p:cNvCxnSpPr>
          <p:nvPr/>
        </p:nvCxnSpPr>
        <p:spPr bwMode="auto">
          <a:xfrm>
            <a:off x="2684016" y="1018728"/>
            <a:ext cx="0" cy="2613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675" name="AutoShape 56"/>
          <p:cNvCxnSpPr>
            <a:cxnSpLocks noChangeShapeType="1"/>
            <a:stCxn id="26637" idx="2"/>
            <a:endCxn id="104" idx="0"/>
          </p:cNvCxnSpPr>
          <p:nvPr/>
        </p:nvCxnSpPr>
        <p:spPr bwMode="auto">
          <a:xfrm flipH="1">
            <a:off x="2696511" y="3077912"/>
            <a:ext cx="4848" cy="2255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686" name="AutoShape 9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380664" y="6597650"/>
            <a:ext cx="287337" cy="260350"/>
          </a:xfrm>
          <a:prstGeom prst="actionButtonInformation">
            <a:avLst/>
          </a:prstGeom>
          <a:solidFill>
            <a:srgbClr val="98C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26688" name="AutoShape 9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9840914" y="6597650"/>
            <a:ext cx="288925" cy="260350"/>
          </a:xfrm>
          <a:prstGeom prst="actionButtonReturn">
            <a:avLst/>
          </a:prstGeom>
          <a:solidFill>
            <a:srgbClr val="98C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26689" name="AutoShape 9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128251" y="6597650"/>
            <a:ext cx="288925" cy="260350"/>
          </a:xfrm>
          <a:prstGeom prst="actionButtonHelp">
            <a:avLst/>
          </a:prstGeom>
          <a:solidFill>
            <a:srgbClr val="98C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26691" name="AutoShape 12"/>
          <p:cNvSpPr>
            <a:spLocks noChangeArrowheads="1"/>
          </p:cNvSpPr>
          <p:nvPr/>
        </p:nvSpPr>
        <p:spPr bwMode="auto">
          <a:xfrm>
            <a:off x="2128427" y="1280098"/>
            <a:ext cx="1111179" cy="355886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Pieņem  lēmumu par jaunas studiju programmas izstrādi</a:t>
            </a:r>
          </a:p>
        </p:txBody>
      </p:sp>
      <p:sp>
        <p:nvSpPr>
          <p:cNvPr id="26692" name="AutoShape 11"/>
          <p:cNvSpPr>
            <a:spLocks noChangeArrowheads="1"/>
          </p:cNvSpPr>
          <p:nvPr/>
        </p:nvSpPr>
        <p:spPr bwMode="auto">
          <a:xfrm>
            <a:off x="3190038" y="1504690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26699" name="AutoShape 43"/>
          <p:cNvSpPr>
            <a:spLocks noChangeArrowheads="1"/>
          </p:cNvSpPr>
          <p:nvPr/>
        </p:nvSpPr>
        <p:spPr bwMode="auto">
          <a:xfrm>
            <a:off x="6681570" y="5938253"/>
            <a:ext cx="865188" cy="21748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</a:t>
            </a:r>
            <a:endParaRPr lang="lv-LV" sz="800" dirty="0">
              <a:solidFill>
                <a:srgbClr val="000099"/>
              </a:solidFill>
            </a:endParaRPr>
          </a:p>
        </p:txBody>
      </p:sp>
      <p:cxnSp>
        <p:nvCxnSpPr>
          <p:cNvPr id="9309" name="Elbow Connector 9308"/>
          <p:cNvCxnSpPr>
            <a:cxnSpLocks/>
            <a:stCxn id="90" idx="3"/>
            <a:endCxn id="319" idx="0"/>
          </p:cNvCxnSpPr>
          <p:nvPr/>
        </p:nvCxnSpPr>
        <p:spPr>
          <a:xfrm>
            <a:off x="9322982" y="2216362"/>
            <a:ext cx="139481" cy="3731455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>
            <a:stCxn id="319" idx="3"/>
            <a:endCxn id="26672" idx="2"/>
          </p:cNvCxnSpPr>
          <p:nvPr/>
        </p:nvCxnSpPr>
        <p:spPr>
          <a:xfrm flipV="1">
            <a:off x="9895057" y="3076448"/>
            <a:ext cx="142839" cy="2980112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08" name="AutoShape 54"/>
          <p:cNvCxnSpPr>
            <a:cxnSpLocks noChangeShapeType="1"/>
            <a:stCxn id="26691" idx="2"/>
            <a:endCxn id="26637" idx="0"/>
          </p:cNvCxnSpPr>
          <p:nvPr/>
        </p:nvCxnSpPr>
        <p:spPr bwMode="auto">
          <a:xfrm>
            <a:off x="2684017" y="1635984"/>
            <a:ext cx="17343" cy="108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709" name="AutoShape 1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106038" y="1327303"/>
            <a:ext cx="431800" cy="466725"/>
          </a:xfrm>
          <a:prstGeom prst="rightArrow">
            <a:avLst>
              <a:gd name="adj1" fmla="val 71898"/>
              <a:gd name="adj2" fmla="val 2794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lv-LV" sz="1000" b="1" dirty="0"/>
              <a:t>Uz (2)</a:t>
            </a:r>
          </a:p>
        </p:txBody>
      </p:sp>
      <p:sp>
        <p:nvSpPr>
          <p:cNvPr id="88" name="Line 9"/>
          <p:cNvSpPr>
            <a:spLocks noChangeShapeType="1"/>
          </p:cNvSpPr>
          <p:nvPr/>
        </p:nvSpPr>
        <p:spPr bwMode="auto">
          <a:xfrm>
            <a:off x="1541463" y="521719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cxnSp>
        <p:nvCxnSpPr>
          <p:cNvPr id="99" name="AutoShape 63"/>
          <p:cNvCxnSpPr>
            <a:cxnSpLocks noChangeShapeType="1"/>
            <a:stCxn id="26644" idx="3"/>
            <a:endCxn id="26661" idx="2"/>
          </p:cNvCxnSpPr>
          <p:nvPr/>
        </p:nvCxnSpPr>
        <p:spPr bwMode="auto">
          <a:xfrm flipV="1">
            <a:off x="5149541" y="5091685"/>
            <a:ext cx="231381" cy="41495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63" name="AutoShape 54"/>
          <p:cNvCxnSpPr>
            <a:cxnSpLocks noChangeShapeType="1"/>
            <a:stCxn id="189" idx="0"/>
            <a:endCxn id="252" idx="2"/>
          </p:cNvCxnSpPr>
          <p:nvPr/>
        </p:nvCxnSpPr>
        <p:spPr bwMode="auto">
          <a:xfrm flipV="1">
            <a:off x="3910137" y="1648843"/>
            <a:ext cx="0" cy="4346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3" name="AutoShape 69"/>
          <p:cNvCxnSpPr>
            <a:cxnSpLocks noChangeShapeType="1"/>
            <a:stCxn id="26699" idx="3"/>
            <a:endCxn id="26670" idx="2"/>
          </p:cNvCxnSpPr>
          <p:nvPr/>
        </p:nvCxnSpPr>
        <p:spPr bwMode="auto">
          <a:xfrm flipV="1">
            <a:off x="7546759" y="3062307"/>
            <a:ext cx="126211" cy="298469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9" name="Straight Arrow Connector 238"/>
          <p:cNvCxnSpPr>
            <a:cxnSpLocks/>
            <a:stCxn id="26670" idx="0"/>
            <a:endCxn id="360" idx="2"/>
          </p:cNvCxnSpPr>
          <p:nvPr/>
        </p:nvCxnSpPr>
        <p:spPr>
          <a:xfrm flipV="1">
            <a:off x="7672970" y="2359179"/>
            <a:ext cx="4401" cy="4157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Arrow Connector 278"/>
          <p:cNvCxnSpPr>
            <a:cxnSpLocks/>
            <a:stCxn id="26672" idx="0"/>
            <a:endCxn id="9233" idx="2"/>
          </p:cNvCxnSpPr>
          <p:nvPr/>
        </p:nvCxnSpPr>
        <p:spPr>
          <a:xfrm flipH="1" flipV="1">
            <a:off x="10037043" y="2430553"/>
            <a:ext cx="852" cy="3585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AutoShape 16"/>
          <p:cNvSpPr>
            <a:spLocks/>
          </p:cNvSpPr>
          <p:nvPr/>
        </p:nvSpPr>
        <p:spPr bwMode="auto">
          <a:xfrm>
            <a:off x="3382395" y="583017"/>
            <a:ext cx="880819" cy="297040"/>
          </a:xfrm>
          <a:prstGeom prst="accentCallout2">
            <a:avLst>
              <a:gd name="adj1" fmla="val 665"/>
              <a:gd name="adj2" fmla="val -6715"/>
              <a:gd name="adj3" fmla="val 1792"/>
              <a:gd name="adj4" fmla="val -15385"/>
              <a:gd name="adj5" fmla="val 48435"/>
              <a:gd name="adj6" fmla="val -30612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Pamatojoties uz darba tirgus izpēti </a:t>
            </a:r>
          </a:p>
        </p:txBody>
      </p:sp>
      <p:sp>
        <p:nvSpPr>
          <p:cNvPr id="94" name="Line 6"/>
          <p:cNvSpPr>
            <a:spLocks noChangeShapeType="1"/>
          </p:cNvSpPr>
          <p:nvPr/>
        </p:nvSpPr>
        <p:spPr bwMode="auto">
          <a:xfrm>
            <a:off x="1519238" y="2477718"/>
            <a:ext cx="9064647" cy="75182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95" name="Text Box 32"/>
          <p:cNvSpPr txBox="1">
            <a:spLocks noChangeArrowheads="1"/>
          </p:cNvSpPr>
          <p:nvPr/>
        </p:nvSpPr>
        <p:spPr bwMode="auto">
          <a:xfrm>
            <a:off x="1544764" y="2503157"/>
            <a:ext cx="616239" cy="63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Koledžas vadītāja vietnieks studiju jautājumos</a:t>
            </a:r>
          </a:p>
        </p:txBody>
      </p:sp>
      <p:sp>
        <p:nvSpPr>
          <p:cNvPr id="104" name="AutoShape 35"/>
          <p:cNvSpPr>
            <a:spLocks noChangeArrowheads="1"/>
          </p:cNvSpPr>
          <p:nvPr/>
        </p:nvSpPr>
        <p:spPr bwMode="auto">
          <a:xfrm>
            <a:off x="2263918" y="3303496"/>
            <a:ext cx="865187" cy="28733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Iesniedz saskaņot PMP</a:t>
            </a:r>
          </a:p>
        </p:txBody>
      </p:sp>
      <p:cxnSp>
        <p:nvCxnSpPr>
          <p:cNvPr id="111" name="Elbow Connector 110"/>
          <p:cNvCxnSpPr>
            <a:cxnSpLocks/>
            <a:stCxn id="26659" idx="3"/>
            <a:endCxn id="189" idx="2"/>
          </p:cNvCxnSpPr>
          <p:nvPr/>
        </p:nvCxnSpPr>
        <p:spPr>
          <a:xfrm flipV="1">
            <a:off x="3120519" y="2372425"/>
            <a:ext cx="789618" cy="259708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AutoShape 54"/>
          <p:cNvCxnSpPr>
            <a:cxnSpLocks noChangeShapeType="1"/>
            <a:stCxn id="26645" idx="2"/>
            <a:endCxn id="26659" idx="0"/>
          </p:cNvCxnSpPr>
          <p:nvPr/>
        </p:nvCxnSpPr>
        <p:spPr bwMode="auto">
          <a:xfrm flipH="1">
            <a:off x="2687927" y="4629050"/>
            <a:ext cx="9969" cy="19678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3" name="Straight Arrow Connector 142"/>
          <p:cNvCxnSpPr>
            <a:stCxn id="104" idx="2"/>
            <a:endCxn id="26645" idx="0"/>
          </p:cNvCxnSpPr>
          <p:nvPr/>
        </p:nvCxnSpPr>
        <p:spPr>
          <a:xfrm>
            <a:off x="2696511" y="3590834"/>
            <a:ext cx="1384" cy="6483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AutoShape 16"/>
          <p:cNvSpPr>
            <a:spLocks/>
          </p:cNvSpPr>
          <p:nvPr/>
        </p:nvSpPr>
        <p:spPr bwMode="auto">
          <a:xfrm>
            <a:off x="3144680" y="3694646"/>
            <a:ext cx="756443" cy="382369"/>
          </a:xfrm>
          <a:prstGeom prst="accentCallout2">
            <a:avLst>
              <a:gd name="adj1" fmla="val 665"/>
              <a:gd name="adj2" fmla="val -6715"/>
              <a:gd name="adj3" fmla="val 1792"/>
              <a:gd name="adj4" fmla="val -15385"/>
              <a:gd name="adj5" fmla="val 145357"/>
              <a:gd name="adj6" fmla="val -47290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Ja nepieciešams, atgriež precizēt</a:t>
            </a:r>
          </a:p>
        </p:txBody>
      </p:sp>
      <p:sp>
        <p:nvSpPr>
          <p:cNvPr id="189" name="AutoShape 12"/>
          <p:cNvSpPr>
            <a:spLocks noChangeArrowheads="1"/>
          </p:cNvSpPr>
          <p:nvPr/>
        </p:nvSpPr>
        <p:spPr bwMode="auto">
          <a:xfrm>
            <a:off x="3427019" y="2083500"/>
            <a:ext cx="966236" cy="28892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Iesniedz  Koledžas padomei </a:t>
            </a:r>
          </a:p>
        </p:txBody>
      </p:sp>
      <p:cxnSp>
        <p:nvCxnSpPr>
          <p:cNvPr id="199" name="Elbow Connector 198"/>
          <p:cNvCxnSpPr>
            <a:cxnSpLocks/>
            <a:stCxn id="252" idx="3"/>
            <a:endCxn id="26644" idx="0"/>
          </p:cNvCxnSpPr>
          <p:nvPr/>
        </p:nvCxnSpPr>
        <p:spPr>
          <a:xfrm>
            <a:off x="4431443" y="1470898"/>
            <a:ext cx="71055" cy="385330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AutoShape 11"/>
          <p:cNvSpPr>
            <a:spLocks noChangeArrowheads="1"/>
          </p:cNvSpPr>
          <p:nvPr/>
        </p:nvSpPr>
        <p:spPr bwMode="auto">
          <a:xfrm>
            <a:off x="5085614" y="5557242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214" name="AutoShape 35"/>
          <p:cNvSpPr>
            <a:spLocks noChangeArrowheads="1"/>
          </p:cNvSpPr>
          <p:nvPr/>
        </p:nvSpPr>
        <p:spPr bwMode="auto">
          <a:xfrm>
            <a:off x="4947873" y="4278444"/>
            <a:ext cx="865187" cy="22298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Saskaņo</a:t>
            </a:r>
          </a:p>
        </p:txBody>
      </p:sp>
      <p:cxnSp>
        <p:nvCxnSpPr>
          <p:cNvPr id="215" name="AutoShape 54"/>
          <p:cNvCxnSpPr>
            <a:cxnSpLocks noChangeShapeType="1"/>
            <a:stCxn id="26661" idx="0"/>
            <a:endCxn id="214" idx="2"/>
          </p:cNvCxnSpPr>
          <p:nvPr/>
        </p:nvCxnSpPr>
        <p:spPr bwMode="auto">
          <a:xfrm flipH="1" flipV="1">
            <a:off x="5380467" y="4501425"/>
            <a:ext cx="455" cy="284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23" name="AutoShape 12"/>
          <p:cNvSpPr>
            <a:spLocks noChangeArrowheads="1"/>
          </p:cNvSpPr>
          <p:nvPr/>
        </p:nvSpPr>
        <p:spPr bwMode="auto">
          <a:xfrm>
            <a:off x="4822071" y="2751373"/>
            <a:ext cx="1087344" cy="316941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Iesniedz izvērtēt </a:t>
            </a:r>
          </a:p>
          <a:p>
            <a:pPr algn="ctr"/>
            <a:r>
              <a:rPr lang="lv-LV" sz="800" dirty="0"/>
              <a:t>Koledžas padomei </a:t>
            </a:r>
          </a:p>
        </p:txBody>
      </p:sp>
      <p:cxnSp>
        <p:nvCxnSpPr>
          <p:cNvPr id="231" name="AutoShape 54"/>
          <p:cNvCxnSpPr>
            <a:cxnSpLocks noChangeShapeType="1"/>
            <a:stCxn id="214" idx="0"/>
            <a:endCxn id="223" idx="2"/>
          </p:cNvCxnSpPr>
          <p:nvPr/>
        </p:nvCxnSpPr>
        <p:spPr bwMode="auto">
          <a:xfrm flipH="1" flipV="1">
            <a:off x="5365744" y="3068314"/>
            <a:ext cx="14723" cy="121013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0" name="AutoShape 35"/>
          <p:cNvSpPr>
            <a:spLocks noChangeArrowheads="1"/>
          </p:cNvSpPr>
          <p:nvPr/>
        </p:nvSpPr>
        <p:spPr bwMode="auto">
          <a:xfrm>
            <a:off x="4936899" y="2098561"/>
            <a:ext cx="865187" cy="228941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Apstiprina</a:t>
            </a:r>
          </a:p>
        </p:txBody>
      </p:sp>
      <p:cxnSp>
        <p:nvCxnSpPr>
          <p:cNvPr id="241" name="AutoShape 54"/>
          <p:cNvCxnSpPr>
            <a:cxnSpLocks noChangeShapeType="1"/>
            <a:stCxn id="223" idx="0"/>
            <a:endCxn id="240" idx="2"/>
          </p:cNvCxnSpPr>
          <p:nvPr/>
        </p:nvCxnSpPr>
        <p:spPr bwMode="auto">
          <a:xfrm flipV="1">
            <a:off x="5365744" y="2327502"/>
            <a:ext cx="3749" cy="4238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2" name="AutoShape 35"/>
          <p:cNvSpPr>
            <a:spLocks noChangeArrowheads="1"/>
          </p:cNvSpPr>
          <p:nvPr/>
        </p:nvSpPr>
        <p:spPr bwMode="auto">
          <a:xfrm>
            <a:off x="3388832" y="1292951"/>
            <a:ext cx="1042610" cy="35589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Apstiprina studiju programmu plāna projektu</a:t>
            </a:r>
          </a:p>
        </p:txBody>
      </p:sp>
      <p:sp>
        <p:nvSpPr>
          <p:cNvPr id="258" name="AutoShape 12"/>
          <p:cNvSpPr>
            <a:spLocks noChangeArrowheads="1"/>
          </p:cNvSpPr>
          <p:nvPr/>
        </p:nvSpPr>
        <p:spPr bwMode="auto">
          <a:xfrm>
            <a:off x="4760581" y="1166424"/>
            <a:ext cx="1210325" cy="72755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Dod uzdevumu Koledžas vadītājam nodrošināt  studiju programmas licencēšanu, īstenošanu, akreditāciju  </a:t>
            </a:r>
          </a:p>
        </p:txBody>
      </p:sp>
      <p:cxnSp>
        <p:nvCxnSpPr>
          <p:cNvPr id="260" name="AutoShape 54"/>
          <p:cNvCxnSpPr>
            <a:cxnSpLocks noChangeShapeType="1"/>
            <a:stCxn id="240" idx="0"/>
            <a:endCxn id="258" idx="2"/>
          </p:cNvCxnSpPr>
          <p:nvPr/>
        </p:nvCxnSpPr>
        <p:spPr bwMode="auto">
          <a:xfrm flipH="1" flipV="1">
            <a:off x="5365744" y="1893976"/>
            <a:ext cx="3749" cy="2045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6" name="Elbow Connector 265"/>
          <p:cNvCxnSpPr>
            <a:cxnSpLocks/>
            <a:stCxn id="258" idx="3"/>
            <a:endCxn id="26651" idx="0"/>
          </p:cNvCxnSpPr>
          <p:nvPr/>
        </p:nvCxnSpPr>
        <p:spPr>
          <a:xfrm>
            <a:off x="5970905" y="1530200"/>
            <a:ext cx="43404" cy="1763350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AutoShape 11"/>
          <p:cNvSpPr>
            <a:spLocks noChangeArrowheads="1"/>
          </p:cNvSpPr>
          <p:nvPr/>
        </p:nvSpPr>
        <p:spPr bwMode="auto">
          <a:xfrm>
            <a:off x="6457005" y="3568510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300" name="AutoShape 29"/>
          <p:cNvSpPr>
            <a:spLocks noChangeArrowheads="1"/>
          </p:cNvSpPr>
          <p:nvPr/>
        </p:nvSpPr>
        <p:spPr bwMode="auto">
          <a:xfrm>
            <a:off x="8348824" y="3305002"/>
            <a:ext cx="1080120" cy="48086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iesniegumu AIC studiju programmas akreditācijai</a:t>
            </a:r>
          </a:p>
        </p:txBody>
      </p:sp>
      <p:sp>
        <p:nvSpPr>
          <p:cNvPr id="313" name="AutoShape 11"/>
          <p:cNvSpPr>
            <a:spLocks noChangeArrowheads="1"/>
          </p:cNvSpPr>
          <p:nvPr/>
        </p:nvSpPr>
        <p:spPr bwMode="auto">
          <a:xfrm>
            <a:off x="9318000" y="3605023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319" name="AutoShape 43"/>
          <p:cNvSpPr>
            <a:spLocks noChangeArrowheads="1"/>
          </p:cNvSpPr>
          <p:nvPr/>
        </p:nvSpPr>
        <p:spPr bwMode="auto">
          <a:xfrm>
            <a:off x="9029868" y="5947816"/>
            <a:ext cx="865188" cy="21748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</a:t>
            </a:r>
            <a:endParaRPr lang="lv-LV" sz="800" dirty="0">
              <a:solidFill>
                <a:srgbClr val="000099"/>
              </a:solidFill>
            </a:endParaRPr>
          </a:p>
        </p:txBody>
      </p:sp>
      <p:sp>
        <p:nvSpPr>
          <p:cNvPr id="353" name="AutoShape 16"/>
          <p:cNvSpPr>
            <a:spLocks/>
          </p:cNvSpPr>
          <p:nvPr/>
        </p:nvSpPr>
        <p:spPr bwMode="auto">
          <a:xfrm>
            <a:off x="4481877" y="913477"/>
            <a:ext cx="808620" cy="148520"/>
          </a:xfrm>
          <a:prstGeom prst="accentCallout2">
            <a:avLst>
              <a:gd name="adj1" fmla="val 665"/>
              <a:gd name="adj2" fmla="val -6715"/>
              <a:gd name="adj3" fmla="val 1792"/>
              <a:gd name="adj4" fmla="val -15385"/>
              <a:gd name="adj5" fmla="val 258842"/>
              <a:gd name="adj6" fmla="val -60321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Saskaņo ar LM </a:t>
            </a:r>
          </a:p>
        </p:txBody>
      </p:sp>
      <p:sp>
        <p:nvSpPr>
          <p:cNvPr id="355" name="AutoShape 16"/>
          <p:cNvSpPr>
            <a:spLocks/>
          </p:cNvSpPr>
          <p:nvPr/>
        </p:nvSpPr>
        <p:spPr bwMode="auto">
          <a:xfrm>
            <a:off x="8199925" y="1418051"/>
            <a:ext cx="1210325" cy="383298"/>
          </a:xfrm>
          <a:prstGeom prst="accentCallout2">
            <a:avLst>
              <a:gd name="adj1" fmla="val 665"/>
              <a:gd name="adj2" fmla="val -6715"/>
              <a:gd name="adj3" fmla="val 1792"/>
              <a:gd name="adj4" fmla="val -15385"/>
              <a:gd name="adj5" fmla="val 161082"/>
              <a:gd name="adj6" fmla="val -50699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Studiju programmu iekļauj uzņemšanas noteikumos, organizē uzņemšanu </a:t>
            </a:r>
          </a:p>
        </p:txBody>
      </p:sp>
      <p:sp>
        <p:nvSpPr>
          <p:cNvPr id="360" name="AutoShape 12"/>
          <p:cNvSpPr>
            <a:spLocks noChangeArrowheads="1"/>
          </p:cNvSpPr>
          <p:nvPr/>
        </p:nvSpPr>
        <p:spPr bwMode="auto">
          <a:xfrm>
            <a:off x="7170586" y="2072335"/>
            <a:ext cx="1013569" cy="28684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 </a:t>
            </a:r>
          </a:p>
          <a:p>
            <a:pPr algn="ctr"/>
            <a:r>
              <a:rPr lang="lv-LV" sz="800" dirty="0"/>
              <a:t>Saņem studiju programmas licenci</a:t>
            </a:r>
          </a:p>
          <a:p>
            <a:pPr algn="ctr"/>
            <a:endParaRPr lang="lv-LV" sz="800" dirty="0"/>
          </a:p>
        </p:txBody>
      </p:sp>
      <p:sp>
        <p:nvSpPr>
          <p:cNvPr id="362" name="AutoShape 11"/>
          <p:cNvSpPr>
            <a:spLocks noChangeArrowheads="1"/>
          </p:cNvSpPr>
          <p:nvPr/>
        </p:nvSpPr>
        <p:spPr bwMode="auto">
          <a:xfrm>
            <a:off x="8107523" y="2278720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379" name="Elbow Connector 378"/>
          <p:cNvCxnSpPr>
            <a:cxnSpLocks/>
            <a:stCxn id="360" idx="3"/>
            <a:endCxn id="386" idx="0"/>
          </p:cNvCxnSpPr>
          <p:nvPr/>
        </p:nvCxnSpPr>
        <p:spPr>
          <a:xfrm>
            <a:off x="8184155" y="2215758"/>
            <a:ext cx="67831" cy="3149227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AutoShape 48"/>
          <p:cNvSpPr>
            <a:spLocks noChangeArrowheads="1"/>
          </p:cNvSpPr>
          <p:nvPr/>
        </p:nvSpPr>
        <p:spPr bwMode="auto">
          <a:xfrm>
            <a:off x="7883660" y="5364985"/>
            <a:ext cx="736650" cy="28733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Īsteno studiju programmu</a:t>
            </a:r>
          </a:p>
          <a:p>
            <a:pPr algn="ctr"/>
            <a:endParaRPr lang="lv-LV" sz="800" dirty="0"/>
          </a:p>
        </p:txBody>
      </p:sp>
      <p:cxnSp>
        <p:nvCxnSpPr>
          <p:cNvPr id="388" name="Elbow Connector 387"/>
          <p:cNvCxnSpPr>
            <a:stCxn id="386" idx="3"/>
            <a:endCxn id="300" idx="2"/>
          </p:cNvCxnSpPr>
          <p:nvPr/>
        </p:nvCxnSpPr>
        <p:spPr>
          <a:xfrm flipV="1">
            <a:off x="8620310" y="3785863"/>
            <a:ext cx="268574" cy="172279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 Box 8">
            <a:extLst>
              <a:ext uri="{FF2B5EF4-FFF2-40B4-BE49-F238E27FC236}">
                <a16:creationId xmlns:a16="http://schemas.microsoft.com/office/drawing/2014/main" id="{DE80A1CD-B948-4F5C-9712-B773DCEE3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76" name="Line 6">
            <a:extLst>
              <a:ext uri="{FF2B5EF4-FFF2-40B4-BE49-F238E27FC236}">
                <a16:creationId xmlns:a16="http://schemas.microsoft.com/office/drawing/2014/main" id="{072319E2-6CF2-4418-8F25-D83FE858A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4614" y="198884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 dirty="0"/>
          </a:p>
        </p:txBody>
      </p:sp>
      <p:sp>
        <p:nvSpPr>
          <p:cNvPr id="78" name="Text Box 32">
            <a:extLst>
              <a:ext uri="{FF2B5EF4-FFF2-40B4-BE49-F238E27FC236}">
                <a16:creationId xmlns:a16="http://schemas.microsoft.com/office/drawing/2014/main" id="{14F1E2FD-E82E-4E62-B671-AC4448F68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9243" y="2057434"/>
            <a:ext cx="546328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Koledžas vadītājs</a:t>
            </a:r>
          </a:p>
        </p:txBody>
      </p:sp>
      <p:sp>
        <p:nvSpPr>
          <p:cNvPr id="86" name="AutoShape 11">
            <a:extLst>
              <a:ext uri="{FF2B5EF4-FFF2-40B4-BE49-F238E27FC236}">
                <a16:creationId xmlns:a16="http://schemas.microsoft.com/office/drawing/2014/main" id="{D962E5A2-9E76-435A-BB3D-9715435B4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3292" y="2287095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90" name="AutoShape 43">
            <a:extLst>
              <a:ext uri="{FF2B5EF4-FFF2-40B4-BE49-F238E27FC236}">
                <a16:creationId xmlns:a16="http://schemas.microsoft.com/office/drawing/2014/main" id="{0FDA017A-D0D2-46EB-9C54-2D5587F6D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7793" y="2107617"/>
            <a:ext cx="865188" cy="21748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720BC61-C7A2-4B81-8170-AEE8311E703C}"/>
              </a:ext>
            </a:extLst>
          </p:cNvPr>
          <p:cNvCxnSpPr>
            <a:cxnSpLocks/>
            <a:stCxn id="300" idx="0"/>
            <a:endCxn id="90" idx="2"/>
          </p:cNvCxnSpPr>
          <p:nvPr/>
        </p:nvCxnSpPr>
        <p:spPr>
          <a:xfrm flipV="1">
            <a:off x="8888885" y="2325106"/>
            <a:ext cx="1503" cy="9798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AutoShape 43">
            <a:extLst>
              <a:ext uri="{FF2B5EF4-FFF2-40B4-BE49-F238E27FC236}">
                <a16:creationId xmlns:a16="http://schemas.microsoft.com/office/drawing/2014/main" id="{FA230756-26A1-4AC7-9171-66114CB10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989" y="2097750"/>
            <a:ext cx="831928" cy="22771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</a:t>
            </a:r>
          </a:p>
        </p:txBody>
      </p:sp>
      <p:cxnSp>
        <p:nvCxnSpPr>
          <p:cNvPr id="167" name="AutoShape 69">
            <a:extLst>
              <a:ext uri="{FF2B5EF4-FFF2-40B4-BE49-F238E27FC236}">
                <a16:creationId xmlns:a16="http://schemas.microsoft.com/office/drawing/2014/main" id="{51BC0768-3B39-4A9D-BD71-48AB909E772B}"/>
              </a:ext>
            </a:extLst>
          </p:cNvPr>
          <p:cNvCxnSpPr>
            <a:cxnSpLocks noChangeShapeType="1"/>
            <a:stCxn id="26651" idx="3"/>
            <a:endCxn id="97" idx="2"/>
          </p:cNvCxnSpPr>
          <p:nvPr/>
        </p:nvCxnSpPr>
        <p:spPr bwMode="auto">
          <a:xfrm flipV="1">
            <a:off x="6557981" y="2325467"/>
            <a:ext cx="86973" cy="119009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0" name="Elbow Connector 265">
            <a:extLst>
              <a:ext uri="{FF2B5EF4-FFF2-40B4-BE49-F238E27FC236}">
                <a16:creationId xmlns:a16="http://schemas.microsoft.com/office/drawing/2014/main" id="{77280DCC-8FB9-4FFC-BA01-3301286E14FD}"/>
              </a:ext>
            </a:extLst>
          </p:cNvPr>
          <p:cNvCxnSpPr>
            <a:cxnSpLocks/>
            <a:stCxn id="97" idx="3"/>
            <a:endCxn id="26699" idx="0"/>
          </p:cNvCxnSpPr>
          <p:nvPr/>
        </p:nvCxnSpPr>
        <p:spPr>
          <a:xfrm>
            <a:off x="7060918" y="2211609"/>
            <a:ext cx="53247" cy="3726645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535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493838" y="357586"/>
            <a:ext cx="9174163" cy="6411912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lv-LV" sz="3600" b="1" i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2027238" y="0"/>
            <a:ext cx="8280400" cy="260350"/>
          </a:xfrm>
        </p:spPr>
        <p:txBody>
          <a:bodyPr/>
          <a:lstStyle/>
          <a:p>
            <a:pPr eaLnBrk="1" hangingPunct="1"/>
            <a:r>
              <a:rPr lang="lv-LV" sz="1200" dirty="0"/>
              <a:t>P02.1 Studiju programmu izstrāde un aktualizēšana (2)</a:t>
            </a:r>
          </a:p>
        </p:txBody>
      </p:sp>
      <p:sp>
        <p:nvSpPr>
          <p:cNvPr id="27652" name="Line 9"/>
          <p:cNvSpPr>
            <a:spLocks noChangeShapeType="1"/>
          </p:cNvSpPr>
          <p:nvPr/>
        </p:nvSpPr>
        <p:spPr bwMode="auto">
          <a:xfrm>
            <a:off x="1524000" y="213285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27653" name="Text Box 15"/>
          <p:cNvSpPr txBox="1">
            <a:spLocks noChangeArrowheads="1"/>
          </p:cNvSpPr>
          <p:nvPr/>
        </p:nvSpPr>
        <p:spPr bwMode="auto">
          <a:xfrm>
            <a:off x="1602582" y="2204864"/>
            <a:ext cx="612775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PMP</a:t>
            </a:r>
          </a:p>
        </p:txBody>
      </p:sp>
      <p:cxnSp>
        <p:nvCxnSpPr>
          <p:cNvPr id="27666" name="AutoShape 56"/>
          <p:cNvCxnSpPr>
            <a:cxnSpLocks noChangeShapeType="1"/>
            <a:stCxn id="70" idx="2"/>
            <a:endCxn id="27686" idx="0"/>
          </p:cNvCxnSpPr>
          <p:nvPr/>
        </p:nvCxnSpPr>
        <p:spPr bwMode="auto">
          <a:xfrm flipH="1">
            <a:off x="3621623" y="1245342"/>
            <a:ext cx="1" cy="3219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7672" name="AutoShape 9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380664" y="6597650"/>
            <a:ext cx="287337" cy="260350"/>
          </a:xfrm>
          <a:prstGeom prst="actionButtonInformation">
            <a:avLst/>
          </a:prstGeom>
          <a:solidFill>
            <a:srgbClr val="98C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27673" name="AutoShape 9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568656" y="6597650"/>
            <a:ext cx="287338" cy="260350"/>
          </a:xfrm>
          <a:prstGeom prst="actionButtonHome">
            <a:avLst/>
          </a:prstGeom>
          <a:solidFill>
            <a:srgbClr val="98C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27674" name="AutoShape 9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9840914" y="6597650"/>
            <a:ext cx="288925" cy="260350"/>
          </a:xfrm>
          <a:prstGeom prst="actionButtonReturn">
            <a:avLst/>
          </a:prstGeom>
          <a:solidFill>
            <a:srgbClr val="98C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27675" name="AutoShape 9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128251" y="6597650"/>
            <a:ext cx="288925" cy="260350"/>
          </a:xfrm>
          <a:prstGeom prst="actionButtonHelp">
            <a:avLst/>
          </a:prstGeom>
          <a:solidFill>
            <a:srgbClr val="98C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cxnSp>
        <p:nvCxnSpPr>
          <p:cNvPr id="3" name="Elbow Connector 9243"/>
          <p:cNvCxnSpPr>
            <a:cxnSpLocks/>
            <a:stCxn id="82" idx="3"/>
            <a:endCxn id="95" idx="0"/>
          </p:cNvCxnSpPr>
          <p:nvPr/>
        </p:nvCxnSpPr>
        <p:spPr>
          <a:xfrm>
            <a:off x="5540921" y="2537562"/>
            <a:ext cx="347836" cy="254762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85" name="Text Box 32"/>
          <p:cNvSpPr txBox="1">
            <a:spLocks noChangeArrowheads="1"/>
          </p:cNvSpPr>
          <p:nvPr/>
        </p:nvSpPr>
        <p:spPr bwMode="auto">
          <a:xfrm>
            <a:off x="1562754" y="493086"/>
            <a:ext cx="1045370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Studiju programmu vadītāji</a:t>
            </a:r>
          </a:p>
        </p:txBody>
      </p:sp>
      <p:sp>
        <p:nvSpPr>
          <p:cNvPr id="27686" name="AutoShape 40"/>
          <p:cNvSpPr>
            <a:spLocks noChangeArrowheads="1"/>
          </p:cNvSpPr>
          <p:nvPr/>
        </p:nvSpPr>
        <p:spPr bwMode="auto">
          <a:xfrm>
            <a:off x="3189029" y="1567327"/>
            <a:ext cx="865187" cy="28733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Iesniedz apstiprināt PMP</a:t>
            </a:r>
          </a:p>
        </p:txBody>
      </p:sp>
      <p:sp>
        <p:nvSpPr>
          <p:cNvPr id="27687" name="AutoShape 39"/>
          <p:cNvSpPr>
            <a:spLocks noChangeArrowheads="1"/>
          </p:cNvSpPr>
          <p:nvPr/>
        </p:nvSpPr>
        <p:spPr bwMode="auto">
          <a:xfrm>
            <a:off x="3189030" y="2309929"/>
            <a:ext cx="865187" cy="28733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Apstiprina</a:t>
            </a:r>
          </a:p>
        </p:txBody>
      </p:sp>
      <p:sp>
        <p:nvSpPr>
          <p:cNvPr id="27688" name="AutoShape 37"/>
          <p:cNvSpPr>
            <a:spLocks noChangeArrowheads="1"/>
          </p:cNvSpPr>
          <p:nvPr/>
        </p:nvSpPr>
        <p:spPr bwMode="auto">
          <a:xfrm>
            <a:off x="2998530" y="3563542"/>
            <a:ext cx="1246187" cy="71953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Var ierosināt akreditētas studiju programmas  aktualizēšanu, neveicot studiju programmu </a:t>
            </a:r>
            <a:r>
              <a:rPr lang="lv-LV" sz="800" dirty="0" err="1"/>
              <a:t>pārakreditāciju</a:t>
            </a:r>
            <a:endParaRPr lang="lv-LV" sz="800" dirty="0"/>
          </a:p>
        </p:txBody>
      </p:sp>
      <p:sp>
        <p:nvSpPr>
          <p:cNvPr id="27699" name="Line 33"/>
          <p:cNvSpPr>
            <a:spLocks noChangeShapeType="1"/>
          </p:cNvSpPr>
          <p:nvPr/>
        </p:nvSpPr>
        <p:spPr bwMode="auto">
          <a:xfrm>
            <a:off x="1523867" y="4941168"/>
            <a:ext cx="9172576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70" name="AutoShape 7"/>
          <p:cNvSpPr>
            <a:spLocks noChangeArrowheads="1"/>
          </p:cNvSpPr>
          <p:nvPr/>
        </p:nvSpPr>
        <p:spPr bwMode="auto">
          <a:xfrm>
            <a:off x="2998530" y="791972"/>
            <a:ext cx="1246187" cy="453370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Sagatavo ikgadējo studiju programmas pašnovērtējuma ziņojumu</a:t>
            </a:r>
          </a:p>
        </p:txBody>
      </p:sp>
      <p:sp>
        <p:nvSpPr>
          <p:cNvPr id="27703" name="AutoShape 1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172843" y="745754"/>
            <a:ext cx="431800" cy="468313"/>
          </a:xfrm>
          <a:prstGeom prst="rightArrow">
            <a:avLst>
              <a:gd name="adj1" fmla="val 71898"/>
              <a:gd name="adj2" fmla="val 2794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lv-LV" sz="1000" b="1" dirty="0"/>
              <a:t>No (1)</a:t>
            </a:r>
          </a:p>
        </p:txBody>
      </p:sp>
      <p:sp>
        <p:nvSpPr>
          <p:cNvPr id="27708" name="AutoShape 11"/>
          <p:cNvSpPr>
            <a:spLocks noChangeArrowheads="1"/>
          </p:cNvSpPr>
          <p:nvPr/>
        </p:nvSpPr>
        <p:spPr bwMode="auto">
          <a:xfrm>
            <a:off x="4191536" y="1156693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69" name="AutoShape 16"/>
          <p:cNvSpPr>
            <a:spLocks/>
          </p:cNvSpPr>
          <p:nvPr/>
        </p:nvSpPr>
        <p:spPr bwMode="auto">
          <a:xfrm>
            <a:off x="4561671" y="590518"/>
            <a:ext cx="848922" cy="361095"/>
          </a:xfrm>
          <a:prstGeom prst="accentCallout2">
            <a:avLst>
              <a:gd name="adj1" fmla="val 8757"/>
              <a:gd name="adj2" fmla="val -6059"/>
              <a:gd name="adj3" fmla="val 8841"/>
              <a:gd name="adj4" fmla="val -19446"/>
              <a:gd name="adj5" fmla="val 67357"/>
              <a:gd name="adj6" fmla="val -39925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Līdz 1.oktobrim  par iepriekšējo akadēmisko gadu</a:t>
            </a:r>
          </a:p>
        </p:txBody>
      </p:sp>
      <p:sp>
        <p:nvSpPr>
          <p:cNvPr id="63" name="Line 9"/>
          <p:cNvSpPr>
            <a:spLocks noChangeShapeType="1"/>
          </p:cNvSpPr>
          <p:nvPr/>
        </p:nvSpPr>
        <p:spPr bwMode="auto">
          <a:xfrm>
            <a:off x="1523867" y="3501008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1552575" y="3563543"/>
            <a:ext cx="1187980" cy="7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Mācībspēki/</a:t>
            </a:r>
          </a:p>
          <a:p>
            <a:r>
              <a:rPr lang="lv-LV" sz="800" b="1" dirty="0"/>
              <a:t>Studiju programmu vadītāji/ Koledžas vadītājs/ Koledžas studējošo pašpārvalde/ Koledžas padome</a:t>
            </a:r>
          </a:p>
        </p:txBody>
      </p:sp>
      <p:cxnSp>
        <p:nvCxnSpPr>
          <p:cNvPr id="66" name="AutoShape 56"/>
          <p:cNvCxnSpPr>
            <a:cxnSpLocks noChangeShapeType="1"/>
            <a:stCxn id="27687" idx="2"/>
            <a:endCxn id="27688" idx="0"/>
          </p:cNvCxnSpPr>
          <p:nvPr/>
        </p:nvCxnSpPr>
        <p:spPr bwMode="auto">
          <a:xfrm>
            <a:off x="3621623" y="2597268"/>
            <a:ext cx="0" cy="966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" name="AutoShape 56"/>
          <p:cNvCxnSpPr>
            <a:cxnSpLocks noChangeShapeType="1"/>
            <a:stCxn id="27686" idx="2"/>
            <a:endCxn id="27687" idx="0"/>
          </p:cNvCxnSpPr>
          <p:nvPr/>
        </p:nvCxnSpPr>
        <p:spPr bwMode="auto">
          <a:xfrm>
            <a:off x="3621623" y="1854663"/>
            <a:ext cx="1" cy="4552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3" name="AutoShape 12"/>
          <p:cNvSpPr>
            <a:spLocks noChangeArrowheads="1"/>
          </p:cNvSpPr>
          <p:nvPr/>
        </p:nvSpPr>
        <p:spPr bwMode="auto">
          <a:xfrm>
            <a:off x="3031116" y="4472223"/>
            <a:ext cx="1181011" cy="28892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Priekšlikumus iesniedz  PMP</a:t>
            </a:r>
            <a:endParaRPr lang="lv-LV" sz="800" dirty="0">
              <a:solidFill>
                <a:srgbClr val="000099"/>
              </a:solidFill>
            </a:endParaRPr>
          </a:p>
        </p:txBody>
      </p:sp>
      <p:cxnSp>
        <p:nvCxnSpPr>
          <p:cNvPr id="74" name="AutoShape 56"/>
          <p:cNvCxnSpPr>
            <a:cxnSpLocks noChangeShapeType="1"/>
            <a:stCxn id="27688" idx="2"/>
            <a:endCxn id="73" idx="0"/>
          </p:cNvCxnSpPr>
          <p:nvPr/>
        </p:nvCxnSpPr>
        <p:spPr bwMode="auto">
          <a:xfrm flipH="1">
            <a:off x="3621621" y="4283080"/>
            <a:ext cx="2" cy="18914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9" name="AutoShape 11"/>
          <p:cNvSpPr>
            <a:spLocks noChangeArrowheads="1"/>
          </p:cNvSpPr>
          <p:nvPr/>
        </p:nvSpPr>
        <p:spPr bwMode="auto">
          <a:xfrm>
            <a:off x="4161373" y="4662922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82" name="AutoShape 39"/>
          <p:cNvSpPr>
            <a:spLocks noChangeArrowheads="1"/>
          </p:cNvSpPr>
          <p:nvPr/>
        </p:nvSpPr>
        <p:spPr bwMode="auto">
          <a:xfrm>
            <a:off x="4343143" y="2309929"/>
            <a:ext cx="1197779" cy="45526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Izvērtē, pieņem</a:t>
            </a:r>
          </a:p>
          <a:p>
            <a:pPr algn="ctr"/>
            <a:r>
              <a:rPr lang="lv-LV" sz="800" dirty="0"/>
              <a:t>lēmumu par studiju programmas aktualizēšanu</a:t>
            </a:r>
          </a:p>
        </p:txBody>
      </p:sp>
      <p:cxnSp>
        <p:nvCxnSpPr>
          <p:cNvPr id="83" name="AutoShape 59"/>
          <p:cNvCxnSpPr>
            <a:cxnSpLocks noChangeShapeType="1"/>
            <a:stCxn id="73" idx="3"/>
            <a:endCxn id="82" idx="2"/>
          </p:cNvCxnSpPr>
          <p:nvPr/>
        </p:nvCxnSpPr>
        <p:spPr bwMode="auto">
          <a:xfrm flipV="1">
            <a:off x="4212126" y="2765193"/>
            <a:ext cx="729906" cy="185149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86" name="Text Box 32"/>
          <p:cNvSpPr txBox="1">
            <a:spLocks noChangeArrowheads="1"/>
          </p:cNvSpPr>
          <p:nvPr/>
        </p:nvSpPr>
        <p:spPr bwMode="auto">
          <a:xfrm>
            <a:off x="1562754" y="5033176"/>
            <a:ext cx="827088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Koledžas vadītājs</a:t>
            </a:r>
          </a:p>
        </p:txBody>
      </p:sp>
      <p:sp>
        <p:nvSpPr>
          <p:cNvPr id="95" name="AutoShape 7"/>
          <p:cNvSpPr>
            <a:spLocks noChangeArrowheads="1"/>
          </p:cNvSpPr>
          <p:nvPr/>
        </p:nvSpPr>
        <p:spPr bwMode="auto">
          <a:xfrm>
            <a:off x="5285507" y="5085185"/>
            <a:ext cx="1206500" cy="551659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Dod uzdevumu studiju programmas vadītājam veikt nepieciešamās izmaiņas </a:t>
            </a:r>
          </a:p>
          <a:p>
            <a:pPr algn="ctr">
              <a:defRPr/>
            </a:pPr>
            <a:endParaRPr lang="lv-LV" sz="800" dirty="0"/>
          </a:p>
        </p:txBody>
      </p:sp>
      <p:sp>
        <p:nvSpPr>
          <p:cNvPr id="36" name="Text Box 8">
            <a:extLst>
              <a:ext uri="{FF2B5EF4-FFF2-40B4-BE49-F238E27FC236}">
                <a16:creationId xmlns:a16="http://schemas.microsoft.com/office/drawing/2014/main" id="{B4BB2507-1D83-41A0-AA09-3C6DC236C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</p:spTree>
    <p:extLst>
      <p:ext uri="{BB962C8B-B14F-4D97-AF65-F5344CB8AC3E}">
        <p14:creationId xmlns:p14="http://schemas.microsoft.com/office/powerpoint/2010/main" val="85773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2">
            <a:extLst>
              <a:ext uri="{FF2B5EF4-FFF2-40B4-BE49-F238E27FC236}">
                <a16:creationId xmlns:a16="http://schemas.microsoft.com/office/drawing/2014/main" id="{07060C67-C391-4787-B13A-1466C6BF2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700" y="431773"/>
            <a:ext cx="9144554" cy="5933916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lv-LV" sz="3600" b="1" i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" name="Rectangle 3">
            <a:extLst>
              <a:ext uri="{FF2B5EF4-FFF2-40B4-BE49-F238E27FC236}">
                <a16:creationId xmlns:a16="http://schemas.microsoft.com/office/drawing/2014/main" id="{66B0D7B3-411C-43BD-A664-77A383C64B21}"/>
              </a:ext>
            </a:extLst>
          </p:cNvPr>
          <p:cNvSpPr txBox="1">
            <a:spLocks noChangeArrowheads="1"/>
          </p:cNvSpPr>
          <p:nvPr/>
        </p:nvSpPr>
        <p:spPr>
          <a:xfrm>
            <a:off x="1995472" y="16581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chemeClr val="tx1"/>
              </a:solidFill>
            </a:endParaRPr>
          </a:p>
        </p:txBody>
      </p:sp>
      <p:sp>
        <p:nvSpPr>
          <p:cNvPr id="153" name="Rectangle 3">
            <a:extLst>
              <a:ext uri="{FF2B5EF4-FFF2-40B4-BE49-F238E27FC236}">
                <a16:creationId xmlns:a16="http://schemas.microsoft.com/office/drawing/2014/main" id="{1AEAE461-A8BC-479E-9FCE-34C12C086172}"/>
              </a:ext>
            </a:extLst>
          </p:cNvPr>
          <p:cNvSpPr txBox="1">
            <a:spLocks noChangeArrowheads="1"/>
          </p:cNvSpPr>
          <p:nvPr/>
        </p:nvSpPr>
        <p:spPr>
          <a:xfrm>
            <a:off x="2027238" y="0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70" name="Line 17">
            <a:extLst>
              <a:ext uri="{FF2B5EF4-FFF2-40B4-BE49-F238E27FC236}">
                <a16:creationId xmlns:a16="http://schemas.microsoft.com/office/drawing/2014/main" id="{DF51FC13-1F40-4E77-B94A-C73E4ECC91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6700" y="558924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71" name="Text Box 22">
            <a:extLst>
              <a:ext uri="{FF2B5EF4-FFF2-40B4-BE49-F238E27FC236}">
                <a16:creationId xmlns:a16="http://schemas.microsoft.com/office/drawing/2014/main" id="{A78D3C07-B507-4769-B07F-114F21893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051" y="5658345"/>
            <a:ext cx="827088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Akadēmiskais personāls</a:t>
            </a:r>
          </a:p>
        </p:txBody>
      </p:sp>
      <p:sp>
        <p:nvSpPr>
          <p:cNvPr id="72" name="AutoShape 24">
            <a:extLst>
              <a:ext uri="{FF2B5EF4-FFF2-40B4-BE49-F238E27FC236}">
                <a16:creationId xmlns:a16="http://schemas.microsoft.com/office/drawing/2014/main" id="{EFEE433E-BCDD-4F7E-9151-BD16C8C72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0958" y="1124744"/>
            <a:ext cx="1101005" cy="334630"/>
          </a:xfrm>
          <a:prstGeom prst="flowChartAlternateProcess">
            <a:avLst/>
          </a:prstGeom>
          <a:gradFill rotWithShape="1">
            <a:gsLst>
              <a:gs pos="2500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Uzrauga studiju procesa norisi</a:t>
            </a:r>
          </a:p>
        </p:txBody>
      </p:sp>
      <p:sp>
        <p:nvSpPr>
          <p:cNvPr id="73" name="AutoShape 25">
            <a:extLst>
              <a:ext uri="{FF2B5EF4-FFF2-40B4-BE49-F238E27FC236}">
                <a16:creationId xmlns:a16="http://schemas.microsoft.com/office/drawing/2014/main" id="{C7DBD486-8EDA-4644-8CBE-3355AFC1DD7B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0428011" y="1335926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74" name="AutoShape 44">
            <a:extLst>
              <a:ext uri="{FF2B5EF4-FFF2-40B4-BE49-F238E27FC236}">
                <a16:creationId xmlns:a16="http://schemas.microsoft.com/office/drawing/2014/main" id="{A4E5ED04-A423-4258-9848-8B94165A8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712" y="2300606"/>
            <a:ext cx="1352550" cy="51635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Izstrādā akadēmiskā personāla tarifikācijas sarakstu studiju gadam/ </a:t>
            </a:r>
            <a:r>
              <a:rPr lang="lv-LV" sz="800" dirty="0" err="1"/>
              <a:t>pārtarifikācijas</a:t>
            </a:r>
            <a:r>
              <a:rPr lang="lv-LV" sz="800" dirty="0"/>
              <a:t> sarakstu</a:t>
            </a:r>
          </a:p>
          <a:p>
            <a:pPr algn="ctr"/>
            <a:endParaRPr lang="lv-LV" sz="800" dirty="0"/>
          </a:p>
        </p:txBody>
      </p:sp>
      <p:sp>
        <p:nvSpPr>
          <p:cNvPr id="75" name="AutoShape 11">
            <a:extLst>
              <a:ext uri="{FF2B5EF4-FFF2-40B4-BE49-F238E27FC236}">
                <a16:creationId xmlns:a16="http://schemas.microsoft.com/office/drawing/2014/main" id="{F8D0BFDA-3A51-4814-BCE9-36E838D6F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6747" y="2682474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77" name="AutoShape 9">
            <a:extLst>
              <a:ext uri="{FF2B5EF4-FFF2-40B4-BE49-F238E27FC236}">
                <a16:creationId xmlns:a16="http://schemas.microsoft.com/office/drawing/2014/main" id="{25963AAA-5AF4-4EEC-A4C6-3C12CC459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1520" y="5301208"/>
            <a:ext cx="909044" cy="25903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rīkojumu  </a:t>
            </a:r>
          </a:p>
        </p:txBody>
      </p:sp>
      <p:sp>
        <p:nvSpPr>
          <p:cNvPr id="78" name="Text Box 16">
            <a:extLst>
              <a:ext uri="{FF2B5EF4-FFF2-40B4-BE49-F238E27FC236}">
                <a16:creationId xmlns:a16="http://schemas.microsoft.com/office/drawing/2014/main" id="{35F7FDD2-A1A6-491D-9E75-7E608BC48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175" y="5271586"/>
            <a:ext cx="827088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Direktors</a:t>
            </a:r>
          </a:p>
        </p:txBody>
      </p:sp>
      <p:sp>
        <p:nvSpPr>
          <p:cNvPr id="79" name="AutoShape 18">
            <a:extLst>
              <a:ext uri="{FF2B5EF4-FFF2-40B4-BE49-F238E27FC236}">
                <a16:creationId xmlns:a16="http://schemas.microsoft.com/office/drawing/2014/main" id="{78748404-D916-402C-8799-8E2872419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4351" y="3286488"/>
            <a:ext cx="1281285" cy="551033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Ievieto nodarbību sarakstu e-klasē,  iekšējā un ārējā mājaslapā, izvieto uz info stenda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D509737-9A08-4A3A-A173-1C65C2A7C4C8}"/>
              </a:ext>
            </a:extLst>
          </p:cNvPr>
          <p:cNvCxnSpPr>
            <a:cxnSpLocks/>
            <a:stCxn id="141" idx="2"/>
            <a:endCxn id="144" idx="0"/>
          </p:cNvCxnSpPr>
          <p:nvPr/>
        </p:nvCxnSpPr>
        <p:spPr>
          <a:xfrm>
            <a:off x="7286045" y="4274774"/>
            <a:ext cx="0" cy="6127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52">
            <a:extLst>
              <a:ext uri="{FF2B5EF4-FFF2-40B4-BE49-F238E27FC236}">
                <a16:creationId xmlns:a16="http://schemas.microsoft.com/office/drawing/2014/main" id="{91569741-35D2-4A15-BEA6-D592DA4E96ED}"/>
              </a:ext>
            </a:extLst>
          </p:cNvPr>
          <p:cNvCxnSpPr>
            <a:cxnSpLocks/>
            <a:stCxn id="98" idx="3"/>
            <a:endCxn id="72" idx="2"/>
          </p:cNvCxnSpPr>
          <p:nvPr/>
        </p:nvCxnSpPr>
        <p:spPr>
          <a:xfrm flipV="1">
            <a:off x="10041634" y="1459375"/>
            <a:ext cx="49827" cy="4906315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AutoShape 21">
            <a:extLst>
              <a:ext uri="{FF2B5EF4-FFF2-40B4-BE49-F238E27FC236}">
                <a16:creationId xmlns:a16="http://schemas.microsoft.com/office/drawing/2014/main" id="{66AF1FEB-5AF1-42FD-841A-CF20BE78B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4351" y="5684193"/>
            <a:ext cx="1281285" cy="35193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Vada nodarbības, aizpilda </a:t>
            </a:r>
          </a:p>
          <a:p>
            <a:pPr algn="ctr"/>
            <a:r>
              <a:rPr lang="lv-LV" sz="800" dirty="0"/>
              <a:t>e - žurnālu</a:t>
            </a:r>
          </a:p>
        </p:txBody>
      </p:sp>
      <p:cxnSp>
        <p:nvCxnSpPr>
          <p:cNvPr id="84" name="Elbow Connector 49">
            <a:extLst>
              <a:ext uri="{FF2B5EF4-FFF2-40B4-BE49-F238E27FC236}">
                <a16:creationId xmlns:a16="http://schemas.microsoft.com/office/drawing/2014/main" id="{70E9F36E-A988-46AB-9D3D-B2B1001BCB70}"/>
              </a:ext>
            </a:extLst>
          </p:cNvPr>
          <p:cNvCxnSpPr>
            <a:cxnSpLocks/>
            <a:stCxn id="77" idx="3"/>
            <a:endCxn id="121" idx="2"/>
          </p:cNvCxnSpPr>
          <p:nvPr/>
        </p:nvCxnSpPr>
        <p:spPr>
          <a:xfrm flipV="1">
            <a:off x="7740564" y="3824991"/>
            <a:ext cx="286536" cy="160573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63">
            <a:extLst>
              <a:ext uri="{FF2B5EF4-FFF2-40B4-BE49-F238E27FC236}">
                <a16:creationId xmlns:a16="http://schemas.microsoft.com/office/drawing/2014/main" id="{0D2B4ACC-A831-42A5-94BD-FC4CF9502419}"/>
              </a:ext>
            </a:extLst>
          </p:cNvPr>
          <p:cNvCxnSpPr>
            <a:cxnSpLocks/>
            <a:stCxn id="99" idx="3"/>
            <a:endCxn id="91" idx="0"/>
          </p:cNvCxnSpPr>
          <p:nvPr/>
        </p:nvCxnSpPr>
        <p:spPr>
          <a:xfrm>
            <a:off x="5689920" y="1933108"/>
            <a:ext cx="80092" cy="207195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AutoShape 21">
            <a:extLst>
              <a:ext uri="{FF2B5EF4-FFF2-40B4-BE49-F238E27FC236}">
                <a16:creationId xmlns:a16="http://schemas.microsoft.com/office/drawing/2014/main" id="{3AC41C95-E4B1-4371-AA6C-559D505A0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598" y="1772816"/>
            <a:ext cx="818911" cy="27588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Apstiprina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CA47756-687E-42DD-9F31-4170EAFF5698}"/>
              </a:ext>
            </a:extLst>
          </p:cNvPr>
          <p:cNvCxnSpPr>
            <a:cxnSpLocks/>
            <a:stCxn id="79" idx="2"/>
            <a:endCxn id="82" idx="0"/>
          </p:cNvCxnSpPr>
          <p:nvPr/>
        </p:nvCxnSpPr>
        <p:spPr>
          <a:xfrm>
            <a:off x="9394993" y="3837520"/>
            <a:ext cx="0" cy="18466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Line 6">
            <a:extLst>
              <a:ext uri="{FF2B5EF4-FFF2-40B4-BE49-F238E27FC236}">
                <a16:creationId xmlns:a16="http://schemas.microsoft.com/office/drawing/2014/main" id="{CBCEFC6D-40CC-4555-BB37-E7B9661DBA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700808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55" name="Text Box 4">
            <a:extLst>
              <a:ext uri="{FF2B5EF4-FFF2-40B4-BE49-F238E27FC236}">
                <a16:creationId xmlns:a16="http://schemas.microsoft.com/office/drawing/2014/main" id="{77AECA67-F3C6-469C-B3AF-9AB859378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415" y="1061511"/>
            <a:ext cx="900113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Koledžas vadītāja vietnieks studiju jautājumos</a:t>
            </a:r>
          </a:p>
        </p:txBody>
      </p:sp>
      <p:sp>
        <p:nvSpPr>
          <p:cNvPr id="156" name="AutoShape 7">
            <a:extLst>
              <a:ext uri="{FF2B5EF4-FFF2-40B4-BE49-F238E27FC236}">
                <a16:creationId xmlns:a16="http://schemas.microsoft.com/office/drawing/2014/main" id="{3E46CCD3-B918-48B3-84F5-A984F801F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550" y="1053166"/>
            <a:ext cx="1352550" cy="510877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Izstrādā/aktualizē studiju programmu plānus studiju gadam sadarbībā ar studiju programmu vadītājiem </a:t>
            </a:r>
          </a:p>
        </p:txBody>
      </p:sp>
      <p:sp>
        <p:nvSpPr>
          <p:cNvPr id="157" name="AutoShape 11">
            <a:extLst>
              <a:ext uri="{FF2B5EF4-FFF2-40B4-BE49-F238E27FC236}">
                <a16:creationId xmlns:a16="http://schemas.microsoft.com/office/drawing/2014/main" id="{55D03DB3-BD41-4A94-9297-06CD8A8FE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869" y="1456092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61" name="Line 6">
            <a:extLst>
              <a:ext uri="{FF2B5EF4-FFF2-40B4-BE49-F238E27FC236}">
                <a16:creationId xmlns:a16="http://schemas.microsoft.com/office/drawing/2014/main" id="{17F80AC6-1770-4E0D-B87E-516D9DD82C7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365104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62" name="Text Box 16">
            <a:extLst>
              <a:ext uri="{FF2B5EF4-FFF2-40B4-BE49-F238E27FC236}">
                <a16:creationId xmlns:a16="http://schemas.microsoft.com/office/drawing/2014/main" id="{D6D05D66-C59E-40F8-B454-44436ABB1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176" y="4516407"/>
            <a:ext cx="619125" cy="272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Darba algu ekonomists</a:t>
            </a:r>
          </a:p>
        </p:txBody>
      </p:sp>
      <p:sp>
        <p:nvSpPr>
          <p:cNvPr id="163" name="AutoShape 44">
            <a:extLst>
              <a:ext uri="{FF2B5EF4-FFF2-40B4-BE49-F238E27FC236}">
                <a16:creationId xmlns:a16="http://schemas.microsoft.com/office/drawing/2014/main" id="{5871978B-D0BF-4899-A36E-5799F2C94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2553" y="3304054"/>
            <a:ext cx="1352550" cy="50802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rīkojuma projektu  par akadēmiskā personāla tarifikācijas/</a:t>
            </a:r>
            <a:r>
              <a:rPr lang="lv-LV" sz="800" dirty="0" err="1"/>
              <a:t>pārtarifikācijas</a:t>
            </a:r>
            <a:r>
              <a:rPr lang="lv-LV" sz="800" dirty="0"/>
              <a:t> sarakstu</a:t>
            </a:r>
          </a:p>
        </p:txBody>
      </p:sp>
      <p:sp>
        <p:nvSpPr>
          <p:cNvPr id="164" name="AutoShape 44">
            <a:extLst>
              <a:ext uri="{FF2B5EF4-FFF2-40B4-BE49-F238E27FC236}">
                <a16:creationId xmlns:a16="http://schemas.microsoft.com/office/drawing/2014/main" id="{A458462C-55E4-4EAA-B24C-0BD2EEB69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4512" y="4437113"/>
            <a:ext cx="1352550" cy="362359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Pārbauda, saskaņo tarifikācijas sarakstu </a:t>
            </a:r>
          </a:p>
        </p:txBody>
      </p:sp>
      <p:sp>
        <p:nvSpPr>
          <p:cNvPr id="165" name="AutoShape 11">
            <a:extLst>
              <a:ext uri="{FF2B5EF4-FFF2-40B4-BE49-F238E27FC236}">
                <a16:creationId xmlns:a16="http://schemas.microsoft.com/office/drawing/2014/main" id="{E868E2B1-D26C-449E-9BB4-464CBA634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6685" y="3659712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168" name="Elbow Connector 113">
            <a:extLst>
              <a:ext uri="{FF2B5EF4-FFF2-40B4-BE49-F238E27FC236}">
                <a16:creationId xmlns:a16="http://schemas.microsoft.com/office/drawing/2014/main" id="{1A89CA18-D918-43EB-9A05-E6A3B7145F70}"/>
              </a:ext>
            </a:extLst>
          </p:cNvPr>
          <p:cNvCxnSpPr>
            <a:cxnSpLocks/>
            <a:stCxn id="134" idx="3"/>
            <a:endCxn id="141" idx="0"/>
          </p:cNvCxnSpPr>
          <p:nvPr/>
        </p:nvCxnSpPr>
        <p:spPr>
          <a:xfrm>
            <a:off x="6943353" y="1933108"/>
            <a:ext cx="342693" cy="207195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AutoShape 12">
            <a:extLst>
              <a:ext uri="{FF2B5EF4-FFF2-40B4-BE49-F238E27FC236}">
                <a16:creationId xmlns:a16="http://schemas.microsoft.com/office/drawing/2014/main" id="{6A50265D-98DD-4FB5-87C3-A2D45779E421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9875559" y="3681155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173" name="Elbow Connector 161">
            <a:extLst>
              <a:ext uri="{FF2B5EF4-FFF2-40B4-BE49-F238E27FC236}">
                <a16:creationId xmlns:a16="http://schemas.microsoft.com/office/drawing/2014/main" id="{2C54C063-8DB8-4E6A-A960-F61FB43A98E7}"/>
              </a:ext>
            </a:extLst>
          </p:cNvPr>
          <p:cNvCxnSpPr>
            <a:cxnSpLocks/>
            <a:stCxn id="86" idx="3"/>
            <a:endCxn id="79" idx="0"/>
          </p:cNvCxnSpPr>
          <p:nvPr/>
        </p:nvCxnSpPr>
        <p:spPr>
          <a:xfrm>
            <a:off x="8445509" y="1910759"/>
            <a:ext cx="949485" cy="137572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AutoShape 25">
            <a:extLst>
              <a:ext uri="{FF2B5EF4-FFF2-40B4-BE49-F238E27FC236}">
                <a16:creationId xmlns:a16="http://schemas.microsoft.com/office/drawing/2014/main" id="{EF00153E-670E-4C67-841D-47724E411F9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9844111" y="5904179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76" name="Rectangle 3">
            <a:extLst>
              <a:ext uri="{FF2B5EF4-FFF2-40B4-BE49-F238E27FC236}">
                <a16:creationId xmlns:a16="http://schemas.microsoft.com/office/drawing/2014/main" id="{8245D53D-A40E-4487-BD37-C00410D74507}"/>
              </a:ext>
            </a:extLst>
          </p:cNvPr>
          <p:cNvSpPr txBox="1">
            <a:spLocks noChangeArrowheads="1"/>
          </p:cNvSpPr>
          <p:nvPr/>
        </p:nvSpPr>
        <p:spPr>
          <a:xfrm>
            <a:off x="2198737" y="44813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lv-LV" sz="1200" kern="0" dirty="0">
                <a:solidFill>
                  <a:schemeClr val="tx1"/>
                </a:solidFill>
              </a:rPr>
              <a:t>P02.2 Studiju procesa plānošana</a:t>
            </a:r>
          </a:p>
        </p:txBody>
      </p: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C3D775A6-102A-4514-8D6D-92D86E0307F2}"/>
              </a:ext>
            </a:extLst>
          </p:cNvPr>
          <p:cNvCxnSpPr>
            <a:cxnSpLocks/>
            <a:stCxn id="82" idx="1"/>
            <a:endCxn id="98" idx="1"/>
          </p:cNvCxnSpPr>
          <p:nvPr/>
        </p:nvCxnSpPr>
        <p:spPr>
          <a:xfrm rot="10800000" flipH="1" flipV="1">
            <a:off x="8754350" y="5860160"/>
            <a:ext cx="477658" cy="505529"/>
          </a:xfrm>
          <a:prstGeom prst="bentConnector3">
            <a:avLst>
              <a:gd name="adj1" fmla="val -4785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Line 6">
            <a:extLst>
              <a:ext uri="{FF2B5EF4-FFF2-40B4-BE49-F238E27FC236}">
                <a16:creationId xmlns:a16="http://schemas.microsoft.com/office/drawing/2014/main" id="{F94B6DD5-9D2B-4720-873A-3DD7EB51EA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86916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51" name="AutoShape 16">
            <a:extLst>
              <a:ext uri="{FF2B5EF4-FFF2-40B4-BE49-F238E27FC236}">
                <a16:creationId xmlns:a16="http://schemas.microsoft.com/office/drawing/2014/main" id="{A4815199-CB72-49B5-90D5-FC24B9463ACC}"/>
              </a:ext>
            </a:extLst>
          </p:cNvPr>
          <p:cNvSpPr>
            <a:spLocks/>
          </p:cNvSpPr>
          <p:nvPr/>
        </p:nvSpPr>
        <p:spPr bwMode="auto">
          <a:xfrm>
            <a:off x="5623394" y="5792270"/>
            <a:ext cx="1234461" cy="286450"/>
          </a:xfrm>
          <a:prstGeom prst="accentCallout2">
            <a:avLst>
              <a:gd name="adj1" fmla="val 694"/>
              <a:gd name="adj2" fmla="val 101786"/>
              <a:gd name="adj3" fmla="val 694"/>
              <a:gd name="adj4" fmla="val 107559"/>
              <a:gd name="adj5" fmla="val -78059"/>
              <a:gd name="adj6" fmla="val 127874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Rīkojumu reģistrē PDPN vec. lietvedības pārzinis </a:t>
            </a:r>
          </a:p>
        </p:txBody>
      </p:sp>
      <p:sp>
        <p:nvSpPr>
          <p:cNvPr id="47" name="Text Box 8">
            <a:extLst>
              <a:ext uri="{FF2B5EF4-FFF2-40B4-BE49-F238E27FC236}">
                <a16:creationId xmlns:a16="http://schemas.microsoft.com/office/drawing/2014/main" id="{E3CBE051-56E0-4940-9FBD-60AD10DD8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48" name="Line 6">
            <a:extLst>
              <a:ext uri="{FF2B5EF4-FFF2-40B4-BE49-F238E27FC236}">
                <a16:creationId xmlns:a16="http://schemas.microsoft.com/office/drawing/2014/main" id="{D7A607FA-71F6-4AAE-97F7-59C681076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980728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49" name="Text Box 4">
            <a:extLst>
              <a:ext uri="{FF2B5EF4-FFF2-40B4-BE49-F238E27FC236}">
                <a16:creationId xmlns:a16="http://schemas.microsoft.com/office/drawing/2014/main" id="{74312908-F171-4DE1-B496-29D40810B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4380" y="471339"/>
            <a:ext cx="900113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Eksperts profesionālās izglītības jomā</a:t>
            </a:r>
          </a:p>
        </p:txBody>
      </p:sp>
      <p:sp>
        <p:nvSpPr>
          <p:cNvPr id="50" name="AutoShape 7">
            <a:extLst>
              <a:ext uri="{FF2B5EF4-FFF2-40B4-BE49-F238E27FC236}">
                <a16:creationId xmlns:a16="http://schemas.microsoft.com/office/drawing/2014/main" id="{4D6D16F5-2A9F-418E-8D60-90AA5E08A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1594" y="505365"/>
            <a:ext cx="1352550" cy="365770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Izstrādā teorijas –prakšu grafiku studiju gadam </a:t>
            </a:r>
          </a:p>
        </p:txBody>
      </p:sp>
      <p:sp>
        <p:nvSpPr>
          <p:cNvPr id="52" name="AutoShape 11">
            <a:extLst>
              <a:ext uri="{FF2B5EF4-FFF2-40B4-BE49-F238E27FC236}">
                <a16:creationId xmlns:a16="http://schemas.microsoft.com/office/drawing/2014/main" id="{67768C81-42E5-4246-8815-8456F0C6B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0978" y="722347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CAF84E04-32CA-414A-8071-06B9C4F06892}"/>
              </a:ext>
            </a:extLst>
          </p:cNvPr>
          <p:cNvCxnSpPr>
            <a:cxnSpLocks/>
            <a:stCxn id="50" idx="2"/>
            <a:endCxn id="90" idx="0"/>
          </p:cNvCxnSpPr>
          <p:nvPr/>
        </p:nvCxnSpPr>
        <p:spPr>
          <a:xfrm flipH="1">
            <a:off x="3134439" y="871135"/>
            <a:ext cx="3430" cy="9180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Line 6">
            <a:extLst>
              <a:ext uri="{FF2B5EF4-FFF2-40B4-BE49-F238E27FC236}">
                <a16:creationId xmlns:a16="http://schemas.microsoft.com/office/drawing/2014/main" id="{2285FF0B-9A77-4D5A-A3E0-A812536FA1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204864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60" name="Text Box 4">
            <a:extLst>
              <a:ext uri="{FF2B5EF4-FFF2-40B4-BE49-F238E27FC236}">
                <a16:creationId xmlns:a16="http://schemas.microsoft.com/office/drawing/2014/main" id="{18D20F7D-3227-4C98-BB6F-CE0655757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052" y="2276286"/>
            <a:ext cx="900113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Izglītības metodiķis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AA2B6AE-2661-4DD9-838A-1F2436581BB4}"/>
              </a:ext>
            </a:extLst>
          </p:cNvPr>
          <p:cNvCxnSpPr>
            <a:cxnSpLocks/>
            <a:stCxn id="156" idx="2"/>
            <a:endCxn id="93" idx="0"/>
          </p:cNvCxnSpPr>
          <p:nvPr/>
        </p:nvCxnSpPr>
        <p:spPr>
          <a:xfrm>
            <a:off x="4184825" y="1564042"/>
            <a:ext cx="1562" cy="2251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 Box 16">
            <a:extLst>
              <a:ext uri="{FF2B5EF4-FFF2-40B4-BE49-F238E27FC236}">
                <a16:creationId xmlns:a16="http://schemas.microsoft.com/office/drawing/2014/main" id="{DEAA7A52-EE0C-4EC4-9CAC-C8DD48C26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6700" y="3972906"/>
            <a:ext cx="827088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Direktora vietnieks PR jomā</a:t>
            </a:r>
          </a:p>
        </p:txBody>
      </p:sp>
      <p:sp>
        <p:nvSpPr>
          <p:cNvPr id="89" name="Line 6">
            <a:extLst>
              <a:ext uri="{FF2B5EF4-FFF2-40B4-BE49-F238E27FC236}">
                <a16:creationId xmlns:a16="http://schemas.microsoft.com/office/drawing/2014/main" id="{E191DCED-9F12-44F5-A7E5-6BB09D5CA5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6700" y="393305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91" name="AutoShape 18">
            <a:extLst>
              <a:ext uri="{FF2B5EF4-FFF2-40B4-BE49-F238E27FC236}">
                <a16:creationId xmlns:a16="http://schemas.microsoft.com/office/drawing/2014/main" id="{CCF3A4F6-8720-4205-B31B-2D0C6C709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907" y="4005064"/>
            <a:ext cx="1214210" cy="31241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Saskaņo tarifikācijas sarakstu </a:t>
            </a:r>
          </a:p>
          <a:p>
            <a:pPr algn="ctr"/>
            <a:endParaRPr lang="lv-LV" sz="800" dirty="0"/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7C9A9555-9885-4EF1-8FCD-EA2AAEEFDCFD}"/>
              </a:ext>
            </a:extLst>
          </p:cNvPr>
          <p:cNvCxnSpPr>
            <a:cxnSpLocks/>
            <a:stCxn id="91" idx="2"/>
            <a:endCxn id="164" idx="0"/>
          </p:cNvCxnSpPr>
          <p:nvPr/>
        </p:nvCxnSpPr>
        <p:spPr>
          <a:xfrm>
            <a:off x="5770013" y="4317474"/>
            <a:ext cx="775" cy="1196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AutoShape 7">
            <a:extLst>
              <a:ext uri="{FF2B5EF4-FFF2-40B4-BE49-F238E27FC236}">
                <a16:creationId xmlns:a16="http://schemas.microsoft.com/office/drawing/2014/main" id="{39A9140F-A975-4790-85EF-451C95AE4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3824" y="3022962"/>
            <a:ext cx="1263950" cy="316801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Ievada VIIS pedagogu tarifikāciju</a:t>
            </a:r>
          </a:p>
        </p:txBody>
      </p:sp>
      <p:sp>
        <p:nvSpPr>
          <p:cNvPr id="95" name="AutoShape 7">
            <a:extLst>
              <a:ext uri="{FF2B5EF4-FFF2-40B4-BE49-F238E27FC236}">
                <a16:creationId xmlns:a16="http://schemas.microsoft.com/office/drawing/2014/main" id="{93100057-BD31-4753-8B9F-5F0E9249F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3000" y="2381208"/>
            <a:ext cx="1263950" cy="487595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Izstrādā nodarbību sarakstu, nepieciešamības gadījumā veic izmaiņas</a:t>
            </a:r>
          </a:p>
          <a:p>
            <a:pPr algn="ctr">
              <a:defRPr/>
            </a:pPr>
            <a:endParaRPr lang="lv-LV" sz="800" dirty="0"/>
          </a:p>
        </p:txBody>
      </p:sp>
      <p:sp>
        <p:nvSpPr>
          <p:cNvPr id="96" name="AutoShape 11">
            <a:extLst>
              <a:ext uri="{FF2B5EF4-FFF2-40B4-BE49-F238E27FC236}">
                <a16:creationId xmlns:a16="http://schemas.microsoft.com/office/drawing/2014/main" id="{1B501614-401B-425A-8022-A3EA213C1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1587" y="2727062"/>
            <a:ext cx="142875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98" name="AutoShape 5">
            <a:hlinkClick r:id="rId2" action="ppaction://hlinksldjump"/>
            <a:extLst>
              <a:ext uri="{FF2B5EF4-FFF2-40B4-BE49-F238E27FC236}">
                <a16:creationId xmlns:a16="http://schemas.microsoft.com/office/drawing/2014/main" id="{C0F60838-1FA8-49D3-9715-CFB703363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2009" y="6206034"/>
            <a:ext cx="809625" cy="319311"/>
          </a:xfrm>
          <a:prstGeom prst="homePlate">
            <a:avLst>
              <a:gd name="adj" fmla="val 50197"/>
            </a:avLst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lv-LV" sz="800" dirty="0"/>
              <a:t>P02.4 Studiju procesa norise</a:t>
            </a:r>
          </a:p>
        </p:txBody>
      </p:sp>
      <p:sp>
        <p:nvSpPr>
          <p:cNvPr id="121" name="AutoShape 44">
            <a:extLst>
              <a:ext uri="{FF2B5EF4-FFF2-40B4-BE49-F238E27FC236}">
                <a16:creationId xmlns:a16="http://schemas.microsoft.com/office/drawing/2014/main" id="{4BAEC995-A12B-4CAF-91D0-ED1CB5D0A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2712" y="3436594"/>
            <a:ext cx="1248777" cy="38839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Iepazīstina akadēmisko personālu ar apstiprināto tarifikācijas sarakstu </a:t>
            </a:r>
          </a:p>
          <a:p>
            <a:pPr algn="ctr"/>
            <a:endParaRPr lang="lv-LV" sz="800" dirty="0"/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8A9512CF-5B23-47A5-BD6B-B19B3AC2C5A8}"/>
              </a:ext>
            </a:extLst>
          </p:cNvPr>
          <p:cNvCxnSpPr>
            <a:cxnSpLocks/>
            <a:stCxn id="121" idx="0"/>
            <a:endCxn id="94" idx="2"/>
          </p:cNvCxnSpPr>
          <p:nvPr/>
        </p:nvCxnSpPr>
        <p:spPr>
          <a:xfrm flipH="1" flipV="1">
            <a:off x="8025800" y="3339763"/>
            <a:ext cx="1301" cy="968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AutoShape 25">
            <a:extLst>
              <a:ext uri="{FF2B5EF4-FFF2-40B4-BE49-F238E27FC236}">
                <a16:creationId xmlns:a16="http://schemas.microsoft.com/office/drawing/2014/main" id="{EF0663E3-3601-41AA-BB36-D24C5131BC90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514980" y="3156897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7" name="Text Box 4">
            <a:extLst>
              <a:ext uri="{FF2B5EF4-FFF2-40B4-BE49-F238E27FC236}">
                <a16:creationId xmlns:a16="http://schemas.microsoft.com/office/drawing/2014/main" id="{611AA2FB-B5D9-4225-B91D-96B9634EE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052" y="1792816"/>
            <a:ext cx="900113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Koledžas vadītājs</a:t>
            </a:r>
          </a:p>
        </p:txBody>
      </p:sp>
      <p:sp>
        <p:nvSpPr>
          <p:cNvPr id="90" name="AutoShape 10">
            <a:extLst>
              <a:ext uri="{FF2B5EF4-FFF2-40B4-BE49-F238E27FC236}">
                <a16:creationId xmlns:a16="http://schemas.microsoft.com/office/drawing/2014/main" id="{811207D1-B698-401F-8881-051173FAE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9623" y="1789193"/>
            <a:ext cx="889632" cy="280664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Saskaņo</a:t>
            </a:r>
          </a:p>
          <a:p>
            <a:pPr algn="ctr">
              <a:defRPr/>
            </a:pPr>
            <a:endParaRPr lang="lv-LV" sz="800" dirty="0"/>
          </a:p>
        </p:txBody>
      </p:sp>
      <p:sp>
        <p:nvSpPr>
          <p:cNvPr id="93" name="AutoShape 9">
            <a:extLst>
              <a:ext uri="{FF2B5EF4-FFF2-40B4-BE49-F238E27FC236}">
                <a16:creationId xmlns:a16="http://schemas.microsoft.com/office/drawing/2014/main" id="{4D933EF3-DB5D-44D6-A834-D076B04CF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863" y="1789214"/>
            <a:ext cx="909049" cy="28223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Apstiprina</a:t>
            </a:r>
          </a:p>
          <a:p>
            <a:pPr algn="ctr"/>
            <a:endParaRPr lang="lv-LV" sz="800" dirty="0"/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15850EE8-01C9-43B9-9C7C-48686BCB2C16}"/>
              </a:ext>
            </a:extLst>
          </p:cNvPr>
          <p:cNvCxnSpPr>
            <a:cxnSpLocks/>
            <a:stCxn id="163" idx="0"/>
            <a:endCxn id="134" idx="2"/>
          </p:cNvCxnSpPr>
          <p:nvPr/>
        </p:nvCxnSpPr>
        <p:spPr>
          <a:xfrm flipV="1">
            <a:off x="6488828" y="2067964"/>
            <a:ext cx="0" cy="12360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AutoShape 9">
            <a:extLst>
              <a:ext uri="{FF2B5EF4-FFF2-40B4-BE49-F238E27FC236}">
                <a16:creationId xmlns:a16="http://schemas.microsoft.com/office/drawing/2014/main" id="{10F06B65-4C23-404B-A459-996BEC84C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0872" y="1798253"/>
            <a:ext cx="909049" cy="26971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Saskaņo</a:t>
            </a:r>
          </a:p>
          <a:p>
            <a:pPr algn="ctr"/>
            <a:endParaRPr lang="lv-LV" sz="800" dirty="0"/>
          </a:p>
        </p:txBody>
      </p:sp>
      <p:cxnSp>
        <p:nvCxnSpPr>
          <p:cNvPr id="112" name="Elbow Connector 63">
            <a:extLst>
              <a:ext uri="{FF2B5EF4-FFF2-40B4-BE49-F238E27FC236}">
                <a16:creationId xmlns:a16="http://schemas.microsoft.com/office/drawing/2014/main" id="{918E2EEE-869B-478A-9A73-392E1F784E81}"/>
              </a:ext>
            </a:extLst>
          </p:cNvPr>
          <p:cNvCxnSpPr>
            <a:cxnSpLocks/>
            <a:stCxn id="164" idx="3"/>
            <a:endCxn id="163" idx="2"/>
          </p:cNvCxnSpPr>
          <p:nvPr/>
        </p:nvCxnSpPr>
        <p:spPr>
          <a:xfrm flipV="1">
            <a:off x="6447062" y="3812074"/>
            <a:ext cx="41766" cy="80621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AutoShape 9">
            <a:extLst>
              <a:ext uri="{FF2B5EF4-FFF2-40B4-BE49-F238E27FC236}">
                <a16:creationId xmlns:a16="http://schemas.microsoft.com/office/drawing/2014/main" id="{A4E93213-6E73-4D24-B246-994F2257B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4304" y="1798253"/>
            <a:ext cx="909049" cy="26971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Saskaņo</a:t>
            </a:r>
          </a:p>
          <a:p>
            <a:pPr algn="ctr"/>
            <a:endParaRPr lang="lv-LV" sz="800" dirty="0"/>
          </a:p>
        </p:txBody>
      </p:sp>
      <p:sp>
        <p:nvSpPr>
          <p:cNvPr id="141" name="AutoShape 9">
            <a:extLst>
              <a:ext uri="{FF2B5EF4-FFF2-40B4-BE49-F238E27FC236}">
                <a16:creationId xmlns:a16="http://schemas.microsoft.com/office/drawing/2014/main" id="{C79A2AB7-7DDB-418C-85C3-9F665A64B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1521" y="4005064"/>
            <a:ext cx="909049" cy="26971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Saskaņo rīkojumu</a:t>
            </a:r>
          </a:p>
          <a:p>
            <a:pPr algn="ctr"/>
            <a:endParaRPr lang="lv-LV" sz="800" dirty="0"/>
          </a:p>
        </p:txBody>
      </p:sp>
      <p:sp>
        <p:nvSpPr>
          <p:cNvPr id="144" name="AutoShape 9">
            <a:extLst>
              <a:ext uri="{FF2B5EF4-FFF2-40B4-BE49-F238E27FC236}">
                <a16:creationId xmlns:a16="http://schemas.microsoft.com/office/drawing/2014/main" id="{A9664A11-CFEB-405E-B8BD-2A49CDA6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1521" y="4887482"/>
            <a:ext cx="909049" cy="26971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Saskaņo rīkojumu</a:t>
            </a:r>
          </a:p>
          <a:p>
            <a:pPr algn="ctr"/>
            <a:endParaRPr lang="lv-LV" sz="800" dirty="0"/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FA030843-2612-4253-B745-49531AF9086A}"/>
              </a:ext>
            </a:extLst>
          </p:cNvPr>
          <p:cNvCxnSpPr>
            <a:cxnSpLocks/>
            <a:stCxn id="144" idx="2"/>
            <a:endCxn id="77" idx="0"/>
          </p:cNvCxnSpPr>
          <p:nvPr/>
        </p:nvCxnSpPr>
        <p:spPr>
          <a:xfrm flipH="1">
            <a:off x="7286043" y="5157192"/>
            <a:ext cx="3" cy="1440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9DF76911-B246-48C8-AB0D-F1EDB89818C1}"/>
              </a:ext>
            </a:extLst>
          </p:cNvPr>
          <p:cNvCxnSpPr>
            <a:cxnSpLocks/>
            <a:stCxn id="93" idx="2"/>
            <a:endCxn id="74" idx="0"/>
          </p:cNvCxnSpPr>
          <p:nvPr/>
        </p:nvCxnSpPr>
        <p:spPr>
          <a:xfrm flipH="1">
            <a:off x="4179987" y="2071452"/>
            <a:ext cx="6400" cy="2291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C2C74FAD-7600-4F5C-913C-B84FB08F099E}"/>
              </a:ext>
            </a:extLst>
          </p:cNvPr>
          <p:cNvCxnSpPr>
            <a:cxnSpLocks/>
            <a:stCxn id="95" idx="0"/>
            <a:endCxn id="86" idx="2"/>
          </p:cNvCxnSpPr>
          <p:nvPr/>
        </p:nvCxnSpPr>
        <p:spPr>
          <a:xfrm flipV="1">
            <a:off x="8034975" y="2048701"/>
            <a:ext cx="1078" cy="3325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ine 6">
            <a:extLst>
              <a:ext uri="{FF2B5EF4-FFF2-40B4-BE49-F238E27FC236}">
                <a16:creationId xmlns:a16="http://schemas.microsoft.com/office/drawing/2014/main" id="{DDA427F5-A4B3-4446-97D3-AFC830688D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6700" y="5194571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00" name="Text Box 4">
            <a:extLst>
              <a:ext uri="{FF2B5EF4-FFF2-40B4-BE49-F238E27FC236}">
                <a16:creationId xmlns:a16="http://schemas.microsoft.com/office/drawing/2014/main" id="{2798914B-32AC-4A4D-ADED-BA5E7CA3F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8534" y="4940262"/>
            <a:ext cx="806014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PDPN vadītājs</a:t>
            </a:r>
          </a:p>
        </p:txBody>
      </p:sp>
    </p:spTree>
    <p:extLst>
      <p:ext uri="{BB962C8B-B14F-4D97-AF65-F5344CB8AC3E}">
        <p14:creationId xmlns:p14="http://schemas.microsoft.com/office/powerpoint/2010/main" val="2828339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04764" y="454593"/>
            <a:ext cx="9124763" cy="6073775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lv-LV" sz="3600" b="1" i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2059920" y="80147"/>
            <a:ext cx="8280400" cy="260350"/>
          </a:xfrm>
        </p:spPr>
        <p:txBody>
          <a:bodyPr/>
          <a:lstStyle/>
          <a:p>
            <a:pPr eaLnBrk="1" hangingPunct="1"/>
            <a:r>
              <a:rPr lang="lv-LV" sz="1200" dirty="0"/>
              <a:t>P02.3 Studējošo uzņemšana (1)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1517650" y="126876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1517650" y="465313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578930" y="487830"/>
            <a:ext cx="820737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Uzņemšanas</a:t>
            </a:r>
          </a:p>
          <a:p>
            <a:r>
              <a:rPr lang="lv-LV" sz="800" b="1" dirty="0"/>
              <a:t>komisija</a:t>
            </a:r>
            <a:endParaRPr lang="lv-LV" sz="800" dirty="0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550988" y="4692694"/>
            <a:ext cx="792162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Koledžas vadītājs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1561322" y="1367773"/>
            <a:ext cx="754062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Biroja administrators</a:t>
            </a:r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2661725" y="574381"/>
            <a:ext cx="1233488" cy="600177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Izvērtē pretendenta dokumentus, pieņem lēmumu, sagatavo uzņemšanas komisijas protokolu, paraksta </a:t>
            </a:r>
          </a:p>
          <a:p>
            <a:pPr algn="ctr">
              <a:defRPr/>
            </a:pPr>
            <a:endParaRPr lang="lv-LV" sz="800" dirty="0"/>
          </a:p>
        </p:txBody>
      </p:sp>
      <p:sp>
        <p:nvSpPr>
          <p:cNvPr id="23562" name="AutoShape 16"/>
          <p:cNvSpPr>
            <a:spLocks/>
          </p:cNvSpPr>
          <p:nvPr/>
        </p:nvSpPr>
        <p:spPr bwMode="auto">
          <a:xfrm>
            <a:off x="4122898" y="538830"/>
            <a:ext cx="1144588" cy="508923"/>
          </a:xfrm>
          <a:prstGeom prst="accentCallout2">
            <a:avLst>
              <a:gd name="adj1" fmla="val 6435"/>
              <a:gd name="adj2" fmla="val -5569"/>
              <a:gd name="adj3" fmla="val 6435"/>
              <a:gd name="adj4" fmla="val -14022"/>
              <a:gd name="adj5" fmla="val 19062"/>
              <a:gd name="adj6" fmla="val -24623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pPr>
              <a:buFontTx/>
              <a:buChar char="•"/>
            </a:pPr>
            <a:r>
              <a:rPr lang="lv-LV" sz="800" dirty="0"/>
              <a:t>PPN ieteikums</a:t>
            </a:r>
          </a:p>
          <a:p>
            <a:pPr>
              <a:buFontTx/>
              <a:buChar char="•"/>
            </a:pPr>
            <a:r>
              <a:rPr lang="lv-LV" sz="800" dirty="0"/>
              <a:t>izglītības dokumentu kopijas </a:t>
            </a:r>
          </a:p>
          <a:p>
            <a:pPr>
              <a:buFontTx/>
              <a:buChar char="•"/>
            </a:pPr>
            <a:r>
              <a:rPr lang="lv-LV" sz="800" dirty="0"/>
              <a:t>ārsta izziņa Nr.027/u </a:t>
            </a:r>
          </a:p>
        </p:txBody>
      </p:sp>
      <p:sp>
        <p:nvSpPr>
          <p:cNvPr id="23568" name="AutoShape 11"/>
          <p:cNvSpPr>
            <a:spLocks noChangeArrowheads="1"/>
          </p:cNvSpPr>
          <p:nvPr/>
        </p:nvSpPr>
        <p:spPr bwMode="auto">
          <a:xfrm>
            <a:off x="3819613" y="990069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 dirty="0">
              <a:cs typeface="Arial" charset="0"/>
            </a:endParaRPr>
          </a:p>
        </p:txBody>
      </p:sp>
      <p:cxnSp>
        <p:nvCxnSpPr>
          <p:cNvPr id="23570" name="AutoShape 63"/>
          <p:cNvCxnSpPr>
            <a:cxnSpLocks noChangeShapeType="1"/>
            <a:stCxn id="23622" idx="3"/>
            <a:endCxn id="5131" idx="1"/>
          </p:cNvCxnSpPr>
          <p:nvPr/>
        </p:nvCxnSpPr>
        <p:spPr bwMode="auto">
          <a:xfrm flipV="1">
            <a:off x="2343167" y="874470"/>
            <a:ext cx="318559" cy="5102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3577" name="AutoShape 57"/>
          <p:cNvSpPr>
            <a:spLocks noChangeArrowheads="1"/>
          </p:cNvSpPr>
          <p:nvPr/>
        </p:nvSpPr>
        <p:spPr bwMode="auto">
          <a:xfrm>
            <a:off x="5005941" y="3625828"/>
            <a:ext cx="1250590" cy="52325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Iesniedz lēmumu un līgumu parakstīt  pretendentam, reģistrē lēmumu un līgumu</a:t>
            </a:r>
          </a:p>
        </p:txBody>
      </p:sp>
      <p:sp>
        <p:nvSpPr>
          <p:cNvPr id="23580" name="AutoShape 9"/>
          <p:cNvSpPr>
            <a:spLocks noChangeArrowheads="1"/>
          </p:cNvSpPr>
          <p:nvPr/>
        </p:nvSpPr>
        <p:spPr bwMode="auto">
          <a:xfrm>
            <a:off x="6556440" y="4699585"/>
            <a:ext cx="787400" cy="272069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rīkojumu</a:t>
            </a:r>
          </a:p>
        </p:txBody>
      </p:sp>
      <p:cxnSp>
        <p:nvCxnSpPr>
          <p:cNvPr id="18" name="Straight Arrow Connector 17"/>
          <p:cNvCxnSpPr>
            <a:cxnSpLocks/>
            <a:stCxn id="5131" idx="2"/>
            <a:endCxn id="79" idx="0"/>
          </p:cNvCxnSpPr>
          <p:nvPr/>
        </p:nvCxnSpPr>
        <p:spPr>
          <a:xfrm>
            <a:off x="3278469" y="1174557"/>
            <a:ext cx="0" cy="166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01" name="Line 5"/>
          <p:cNvSpPr>
            <a:spLocks noChangeShapeType="1"/>
          </p:cNvSpPr>
          <p:nvPr/>
        </p:nvSpPr>
        <p:spPr bwMode="auto">
          <a:xfrm>
            <a:off x="1530350" y="5085184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23602" name="Text Box 7"/>
          <p:cNvSpPr txBox="1">
            <a:spLocks noChangeArrowheads="1"/>
          </p:cNvSpPr>
          <p:nvPr/>
        </p:nvSpPr>
        <p:spPr bwMode="auto">
          <a:xfrm>
            <a:off x="1543238" y="5113261"/>
            <a:ext cx="1087811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Studiju programmas    vadītājs</a:t>
            </a:r>
          </a:p>
          <a:p>
            <a:r>
              <a:rPr lang="lv-LV" sz="800" b="1" dirty="0" err="1"/>
              <a:t>Surdotulks</a:t>
            </a:r>
            <a:endParaRPr lang="lv-LV" sz="800" b="1" dirty="0"/>
          </a:p>
        </p:txBody>
      </p:sp>
      <p:sp>
        <p:nvSpPr>
          <p:cNvPr id="150" name="AutoShape 11"/>
          <p:cNvSpPr>
            <a:spLocks noChangeArrowheads="1"/>
          </p:cNvSpPr>
          <p:nvPr/>
        </p:nvSpPr>
        <p:spPr bwMode="auto">
          <a:xfrm>
            <a:off x="8380926" y="2138040"/>
            <a:ext cx="1233487" cy="601663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Pieņem  studiju programmas «</a:t>
            </a:r>
            <a:r>
              <a:rPr lang="lv-LV" sz="800" dirty="0" err="1"/>
              <a:t>Surdotulks</a:t>
            </a:r>
            <a:r>
              <a:rPr lang="lv-LV" sz="800" dirty="0"/>
              <a:t>» </a:t>
            </a:r>
          </a:p>
          <a:p>
            <a:pPr algn="ctr">
              <a:defRPr/>
            </a:pPr>
            <a:r>
              <a:rPr lang="lv-LV" sz="800" dirty="0"/>
              <a:t> pretendentu dokumentus</a:t>
            </a:r>
          </a:p>
        </p:txBody>
      </p:sp>
      <p:sp>
        <p:nvSpPr>
          <p:cNvPr id="23606" name="AutoShape 13"/>
          <p:cNvSpPr>
            <a:spLocks noChangeArrowheads="1"/>
          </p:cNvSpPr>
          <p:nvPr/>
        </p:nvSpPr>
        <p:spPr bwMode="auto">
          <a:xfrm>
            <a:off x="8380926" y="3788718"/>
            <a:ext cx="1233487" cy="36036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Uzaicina pretendentu uz  iestājpārbaudījumu </a:t>
            </a:r>
          </a:p>
        </p:txBody>
      </p:sp>
      <p:sp>
        <p:nvSpPr>
          <p:cNvPr id="23607" name="AutoShape 13"/>
          <p:cNvSpPr>
            <a:spLocks noChangeArrowheads="1"/>
          </p:cNvSpPr>
          <p:nvPr/>
        </p:nvSpPr>
        <p:spPr bwMode="auto">
          <a:xfrm>
            <a:off x="8468682" y="5169909"/>
            <a:ext cx="1055277" cy="26987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Organizē iestājpārbaudījumus </a:t>
            </a:r>
          </a:p>
        </p:txBody>
      </p:sp>
      <p:sp>
        <p:nvSpPr>
          <p:cNvPr id="23608" name="AutoShape 13"/>
          <p:cNvSpPr>
            <a:spLocks noChangeArrowheads="1"/>
          </p:cNvSpPr>
          <p:nvPr/>
        </p:nvSpPr>
        <p:spPr bwMode="auto">
          <a:xfrm>
            <a:off x="8472264" y="5649665"/>
            <a:ext cx="984430" cy="32892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Apkopo, vērtē iestājpārbaudījumu rezultātus </a:t>
            </a:r>
          </a:p>
        </p:txBody>
      </p:sp>
      <p:sp>
        <p:nvSpPr>
          <p:cNvPr id="23609" name="AutoShape 13"/>
          <p:cNvSpPr>
            <a:spLocks noChangeArrowheads="1"/>
          </p:cNvSpPr>
          <p:nvPr/>
        </p:nvSpPr>
        <p:spPr bwMode="auto">
          <a:xfrm>
            <a:off x="9011571" y="603043"/>
            <a:ext cx="1122976" cy="415863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Sagatavo uzņemšanas komisijas protokolu, paraksta</a:t>
            </a:r>
          </a:p>
          <a:p>
            <a:pPr algn="ctr"/>
            <a:endParaRPr lang="lv-LV" sz="800" dirty="0"/>
          </a:p>
        </p:txBody>
      </p:sp>
      <p:sp>
        <p:nvSpPr>
          <p:cNvPr id="23611" name="AutoShape 11"/>
          <p:cNvSpPr>
            <a:spLocks noChangeArrowheads="1"/>
          </p:cNvSpPr>
          <p:nvPr/>
        </p:nvSpPr>
        <p:spPr bwMode="auto">
          <a:xfrm>
            <a:off x="10028559" y="926672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50" name="Straight Arrow Connector 49"/>
          <p:cNvCxnSpPr>
            <a:stCxn id="150" idx="2"/>
            <a:endCxn id="183" idx="0"/>
          </p:cNvCxnSpPr>
          <p:nvPr/>
        </p:nvCxnSpPr>
        <p:spPr>
          <a:xfrm>
            <a:off x="8997669" y="2739702"/>
            <a:ext cx="280" cy="2520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3606" idx="2"/>
            <a:endCxn id="23607" idx="0"/>
          </p:cNvCxnSpPr>
          <p:nvPr/>
        </p:nvCxnSpPr>
        <p:spPr>
          <a:xfrm flipH="1">
            <a:off x="8996321" y="4149080"/>
            <a:ext cx="1349" cy="10208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23607" idx="2"/>
          </p:cNvCxnSpPr>
          <p:nvPr/>
        </p:nvCxnSpPr>
        <p:spPr>
          <a:xfrm>
            <a:off x="8996320" y="5439784"/>
            <a:ext cx="3766" cy="2214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22" name="AutoShap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533542" y="764705"/>
            <a:ext cx="809625" cy="321574"/>
          </a:xfrm>
          <a:prstGeom prst="homePlate">
            <a:avLst>
              <a:gd name="adj" fmla="val 50197"/>
            </a:avLst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lv-LV" sz="800" dirty="0"/>
              <a:t>P03 PP noteikšana….</a:t>
            </a:r>
          </a:p>
        </p:txBody>
      </p:sp>
      <p:sp>
        <p:nvSpPr>
          <p:cNvPr id="23623" name="AutoShape 1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55120" y="3711401"/>
            <a:ext cx="431800" cy="466725"/>
          </a:xfrm>
          <a:prstGeom prst="rightArrow">
            <a:avLst>
              <a:gd name="adj1" fmla="val 71898"/>
              <a:gd name="adj2" fmla="val 2794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lv-LV" sz="1000" b="1" dirty="0"/>
              <a:t>Uz (2)</a:t>
            </a:r>
          </a:p>
        </p:txBody>
      </p:sp>
      <p:sp>
        <p:nvSpPr>
          <p:cNvPr id="79" name="AutoShape 15"/>
          <p:cNvSpPr>
            <a:spLocks noChangeArrowheads="1"/>
          </p:cNvSpPr>
          <p:nvPr/>
        </p:nvSpPr>
        <p:spPr bwMode="auto">
          <a:xfrm>
            <a:off x="2661725" y="1341160"/>
            <a:ext cx="1233488" cy="34488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Pārbauda personas datus un statusu PDP, Invaliditātes IS </a:t>
            </a:r>
          </a:p>
          <a:p>
            <a:pPr algn="ctr"/>
            <a:endParaRPr lang="lv-LV" sz="800" dirty="0"/>
          </a:p>
        </p:txBody>
      </p:sp>
      <p:cxnSp>
        <p:nvCxnSpPr>
          <p:cNvPr id="85" name="AutoShape 29"/>
          <p:cNvCxnSpPr>
            <a:cxnSpLocks noChangeShapeType="1"/>
            <a:stCxn id="79" idx="2"/>
            <a:endCxn id="84" idx="0"/>
          </p:cNvCxnSpPr>
          <p:nvPr/>
        </p:nvCxnSpPr>
        <p:spPr bwMode="auto">
          <a:xfrm>
            <a:off x="3278470" y="1686044"/>
            <a:ext cx="1" cy="14202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0" name="AutoShape 18"/>
          <p:cNvSpPr>
            <a:spLocks noChangeArrowheads="1"/>
          </p:cNvSpPr>
          <p:nvPr/>
        </p:nvSpPr>
        <p:spPr bwMode="auto">
          <a:xfrm>
            <a:off x="3390455" y="3807988"/>
            <a:ext cx="1259860" cy="32399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studiju līguma projektu 2eks.</a:t>
            </a:r>
          </a:p>
        </p:txBody>
      </p:sp>
      <p:sp>
        <p:nvSpPr>
          <p:cNvPr id="78" name="AutoShape 9"/>
          <p:cNvSpPr>
            <a:spLocks noChangeArrowheads="1"/>
          </p:cNvSpPr>
          <p:nvPr/>
        </p:nvSpPr>
        <p:spPr bwMode="auto">
          <a:xfrm>
            <a:off x="4358026" y="4725145"/>
            <a:ext cx="787400" cy="272069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Paraksta līgumu</a:t>
            </a:r>
          </a:p>
          <a:p>
            <a:pPr algn="ctr"/>
            <a:endParaRPr lang="lv-LV" sz="800" dirty="0"/>
          </a:p>
        </p:txBody>
      </p:sp>
      <p:cxnSp>
        <p:nvCxnSpPr>
          <p:cNvPr id="89" name="Elbow Connector 88"/>
          <p:cNvCxnSpPr>
            <a:cxnSpLocks/>
            <a:stCxn id="78" idx="3"/>
            <a:endCxn id="23577" idx="2"/>
          </p:cNvCxnSpPr>
          <p:nvPr/>
        </p:nvCxnSpPr>
        <p:spPr>
          <a:xfrm flipV="1">
            <a:off x="5145426" y="4149081"/>
            <a:ext cx="485810" cy="71209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112"/>
          <p:cNvCxnSpPr>
            <a:cxnSpLocks/>
            <a:stCxn id="23608" idx="3"/>
            <a:endCxn id="23609" idx="3"/>
          </p:cNvCxnSpPr>
          <p:nvPr/>
        </p:nvCxnSpPr>
        <p:spPr>
          <a:xfrm flipV="1">
            <a:off x="9456695" y="810974"/>
            <a:ext cx="677853" cy="5003152"/>
          </a:xfrm>
          <a:prstGeom prst="bentConnector3">
            <a:avLst>
              <a:gd name="adj1" fmla="val 133724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AutoShape 67"/>
          <p:cNvSpPr>
            <a:spLocks noEditPoints="1" noChangeArrowheads="1"/>
          </p:cNvSpPr>
          <p:nvPr/>
        </p:nvSpPr>
        <p:spPr bwMode="auto">
          <a:xfrm>
            <a:off x="3783893" y="1518252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82" name="Straight Arrow Connector 81"/>
          <p:cNvCxnSpPr>
            <a:cxnSpLocks/>
            <a:stCxn id="23577" idx="0"/>
            <a:endCxn id="282" idx="2"/>
          </p:cNvCxnSpPr>
          <p:nvPr/>
        </p:nvCxnSpPr>
        <p:spPr>
          <a:xfrm flipV="1">
            <a:off x="5631236" y="3401824"/>
            <a:ext cx="0" cy="2240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AutoShape 11"/>
          <p:cNvSpPr>
            <a:spLocks noChangeArrowheads="1"/>
          </p:cNvSpPr>
          <p:nvPr/>
        </p:nvSpPr>
        <p:spPr bwMode="auto">
          <a:xfrm>
            <a:off x="4549563" y="4005188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111" name="Elbow Connector 110"/>
          <p:cNvCxnSpPr>
            <a:cxnSpLocks/>
            <a:stCxn id="23580" idx="3"/>
            <a:endCxn id="303" idx="2"/>
          </p:cNvCxnSpPr>
          <p:nvPr/>
        </p:nvCxnSpPr>
        <p:spPr>
          <a:xfrm flipV="1">
            <a:off x="7343840" y="4149081"/>
            <a:ext cx="285952" cy="68653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Line 5"/>
          <p:cNvSpPr>
            <a:spLocks noChangeShapeType="1"/>
          </p:cNvSpPr>
          <p:nvPr/>
        </p:nvSpPr>
        <p:spPr bwMode="auto">
          <a:xfrm>
            <a:off x="1514381" y="5569024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42" name="Text Box 4"/>
          <p:cNvSpPr txBox="1">
            <a:spLocks noChangeArrowheads="1"/>
          </p:cNvSpPr>
          <p:nvPr/>
        </p:nvSpPr>
        <p:spPr bwMode="auto">
          <a:xfrm>
            <a:off x="1543237" y="5603584"/>
            <a:ext cx="1158918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Koledžas vadītāja vietnieks studiju jomā</a:t>
            </a:r>
          </a:p>
        </p:txBody>
      </p:sp>
      <p:sp>
        <p:nvSpPr>
          <p:cNvPr id="177" name="AutoShape 11"/>
          <p:cNvSpPr>
            <a:spLocks noChangeArrowheads="1"/>
          </p:cNvSpPr>
          <p:nvPr/>
        </p:nvSpPr>
        <p:spPr bwMode="auto">
          <a:xfrm>
            <a:off x="9394159" y="5850602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 dirty="0">
              <a:cs typeface="Arial" charset="0"/>
            </a:endParaRPr>
          </a:p>
        </p:txBody>
      </p:sp>
      <p:sp>
        <p:nvSpPr>
          <p:cNvPr id="183" name="AutoShape 15"/>
          <p:cNvSpPr>
            <a:spLocks noChangeArrowheads="1"/>
          </p:cNvSpPr>
          <p:nvPr/>
        </p:nvSpPr>
        <p:spPr bwMode="auto">
          <a:xfrm>
            <a:off x="8381205" y="2991743"/>
            <a:ext cx="1233488" cy="39605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Pārbauda personas datus un statusu PDP </a:t>
            </a:r>
          </a:p>
        </p:txBody>
      </p:sp>
      <p:cxnSp>
        <p:nvCxnSpPr>
          <p:cNvPr id="185" name="Straight Arrow Connector 184"/>
          <p:cNvCxnSpPr>
            <a:cxnSpLocks/>
            <a:stCxn id="183" idx="2"/>
            <a:endCxn id="23606" idx="0"/>
          </p:cNvCxnSpPr>
          <p:nvPr/>
        </p:nvCxnSpPr>
        <p:spPr>
          <a:xfrm flipH="1">
            <a:off x="8997669" y="3387798"/>
            <a:ext cx="280" cy="4009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AutoShape 67"/>
          <p:cNvSpPr>
            <a:spLocks noEditPoints="1" noChangeArrowheads="1"/>
          </p:cNvSpPr>
          <p:nvPr/>
        </p:nvSpPr>
        <p:spPr bwMode="auto">
          <a:xfrm>
            <a:off x="9506462" y="3247476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239" name="AutoShape 18"/>
          <p:cNvSpPr>
            <a:spLocks noChangeArrowheads="1"/>
          </p:cNvSpPr>
          <p:nvPr/>
        </p:nvSpPr>
        <p:spPr bwMode="auto">
          <a:xfrm>
            <a:off x="5013382" y="2135053"/>
            <a:ext cx="1243565" cy="36648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rīkojuma projektu  par imatrikulēšanu</a:t>
            </a:r>
          </a:p>
        </p:txBody>
      </p:sp>
      <p:cxnSp>
        <p:nvCxnSpPr>
          <p:cNvPr id="255" name="Straight Arrow Connector 254"/>
          <p:cNvCxnSpPr>
            <a:cxnSpLocks/>
            <a:stCxn id="282" idx="0"/>
            <a:endCxn id="239" idx="2"/>
          </p:cNvCxnSpPr>
          <p:nvPr/>
        </p:nvCxnSpPr>
        <p:spPr>
          <a:xfrm flipV="1">
            <a:off x="5631236" y="2501535"/>
            <a:ext cx="3928" cy="4225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AutoShape 11"/>
          <p:cNvSpPr>
            <a:spLocks noChangeArrowheads="1"/>
          </p:cNvSpPr>
          <p:nvPr/>
        </p:nvSpPr>
        <p:spPr bwMode="auto">
          <a:xfrm>
            <a:off x="9523959" y="2589707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282" name="AutoShape 57"/>
          <p:cNvSpPr>
            <a:spLocks noChangeArrowheads="1"/>
          </p:cNvSpPr>
          <p:nvPr/>
        </p:nvSpPr>
        <p:spPr bwMode="auto">
          <a:xfrm>
            <a:off x="5015628" y="2924101"/>
            <a:ext cx="1231217" cy="47772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Nodod lēmuma un līguma vienu eksemplāru  pretendentam, otru – ievieto studējošā lietā </a:t>
            </a:r>
          </a:p>
          <a:p>
            <a:pPr algn="ctr"/>
            <a:endParaRPr lang="lv-LV" sz="800" dirty="0"/>
          </a:p>
        </p:txBody>
      </p:sp>
      <p:sp>
        <p:nvSpPr>
          <p:cNvPr id="303" name="AutoShape 7"/>
          <p:cNvSpPr>
            <a:spLocks noChangeArrowheads="1"/>
          </p:cNvSpPr>
          <p:nvPr/>
        </p:nvSpPr>
        <p:spPr bwMode="auto">
          <a:xfrm>
            <a:off x="7236092" y="3880552"/>
            <a:ext cx="787400" cy="26852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Reģistrē rīkojumu</a:t>
            </a:r>
          </a:p>
          <a:p>
            <a:pPr algn="ctr"/>
            <a:endParaRPr lang="lv-LV" sz="800" dirty="0"/>
          </a:p>
        </p:txBody>
      </p:sp>
      <p:sp>
        <p:nvSpPr>
          <p:cNvPr id="306" name="AutoShape 18"/>
          <p:cNvSpPr>
            <a:spLocks noEditPoints="1" noChangeArrowheads="1"/>
          </p:cNvSpPr>
          <p:nvPr/>
        </p:nvSpPr>
        <p:spPr bwMode="auto">
          <a:xfrm>
            <a:off x="7935513" y="3979023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98" name="Straight Arrow Connector 97"/>
          <p:cNvCxnSpPr>
            <a:cxnSpLocks/>
            <a:stCxn id="303" idx="0"/>
            <a:endCxn id="324" idx="2"/>
          </p:cNvCxnSpPr>
          <p:nvPr/>
        </p:nvCxnSpPr>
        <p:spPr>
          <a:xfrm flipV="1">
            <a:off x="7629793" y="3387158"/>
            <a:ext cx="5473" cy="4933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AutoShape 16"/>
          <p:cNvSpPr>
            <a:spLocks/>
          </p:cNvSpPr>
          <p:nvPr/>
        </p:nvSpPr>
        <p:spPr bwMode="auto">
          <a:xfrm>
            <a:off x="4130722" y="1340768"/>
            <a:ext cx="1111585" cy="376774"/>
          </a:xfrm>
          <a:prstGeom prst="accentCallout2">
            <a:avLst>
              <a:gd name="adj1" fmla="val 2765"/>
              <a:gd name="adj2" fmla="val -6349"/>
              <a:gd name="adj3" fmla="val 4452"/>
              <a:gd name="adj4" fmla="val -14192"/>
              <a:gd name="adj5" fmla="val 25176"/>
              <a:gd name="adj6" fmla="val -22597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Turpmāk atkārtoti pārbauda pirms studiju gada sākumā</a:t>
            </a:r>
          </a:p>
        </p:txBody>
      </p:sp>
      <p:sp>
        <p:nvSpPr>
          <p:cNvPr id="92" name="Line 4">
            <a:extLst>
              <a:ext uri="{FF2B5EF4-FFF2-40B4-BE49-F238E27FC236}">
                <a16:creationId xmlns:a16="http://schemas.microsoft.com/office/drawing/2014/main" id="{775D42D2-0D44-4AED-9681-E1D49D5563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4763" y="4276115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93" name="Text Box 7">
            <a:extLst>
              <a:ext uri="{FF2B5EF4-FFF2-40B4-BE49-F238E27FC236}">
                <a16:creationId xmlns:a16="http://schemas.microsoft.com/office/drawing/2014/main" id="{5EAE6D28-F570-4B55-A80B-F52E11C58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238" y="4286691"/>
            <a:ext cx="1024371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Direktora vietnieks </a:t>
            </a:r>
          </a:p>
          <a:p>
            <a:r>
              <a:rPr lang="lv-LV" sz="800" b="1" dirty="0"/>
              <a:t>PR jomā</a:t>
            </a:r>
          </a:p>
        </p:txBody>
      </p:sp>
      <p:sp>
        <p:nvSpPr>
          <p:cNvPr id="95" name="AutoShape 9">
            <a:extLst>
              <a:ext uri="{FF2B5EF4-FFF2-40B4-BE49-F238E27FC236}">
                <a16:creationId xmlns:a16="http://schemas.microsoft.com/office/drawing/2014/main" id="{AA6402B4-B083-415B-85DD-15FC9ED4E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528" y="4293097"/>
            <a:ext cx="787400" cy="27940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Paraksta lēmumu</a:t>
            </a:r>
          </a:p>
          <a:p>
            <a:pPr algn="ctr"/>
            <a:endParaRPr lang="lv-LV" sz="800" dirty="0"/>
          </a:p>
        </p:txBody>
      </p:sp>
      <p:sp>
        <p:nvSpPr>
          <p:cNvPr id="115" name="AutoShape 18">
            <a:extLst>
              <a:ext uri="{FF2B5EF4-FFF2-40B4-BE49-F238E27FC236}">
                <a16:creationId xmlns:a16="http://schemas.microsoft.com/office/drawing/2014/main" id="{8967C182-D56F-4FCB-9843-75948FCDB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928" y="3148961"/>
            <a:ext cx="1259860" cy="58740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lēmuma projektu par PR pakalpojuma piešķiršanu (izņemot ST studējošo) 2eks.</a:t>
            </a:r>
          </a:p>
        </p:txBody>
      </p:sp>
      <p:cxnSp>
        <p:nvCxnSpPr>
          <p:cNvPr id="119" name="Elbow Connector 186">
            <a:extLst>
              <a:ext uri="{FF2B5EF4-FFF2-40B4-BE49-F238E27FC236}">
                <a16:creationId xmlns:a16="http://schemas.microsoft.com/office/drawing/2014/main" id="{37C332B0-A83F-4CD9-B21F-304850150F6A}"/>
              </a:ext>
            </a:extLst>
          </p:cNvPr>
          <p:cNvCxnSpPr>
            <a:cxnSpLocks/>
            <a:stCxn id="101" idx="2"/>
            <a:endCxn id="115" idx="1"/>
          </p:cNvCxnSpPr>
          <p:nvPr/>
        </p:nvCxnSpPr>
        <p:spPr>
          <a:xfrm rot="16200000" flipH="1">
            <a:off x="3137952" y="3201685"/>
            <a:ext cx="383057" cy="9889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Elbow Connector 186">
            <a:extLst>
              <a:ext uri="{FF2B5EF4-FFF2-40B4-BE49-F238E27FC236}">
                <a16:creationId xmlns:a16="http://schemas.microsoft.com/office/drawing/2014/main" id="{E8DC7223-0AB1-4A43-A546-DE98D8FEED91}"/>
              </a:ext>
            </a:extLst>
          </p:cNvPr>
          <p:cNvCxnSpPr>
            <a:cxnSpLocks/>
            <a:stCxn id="101" idx="2"/>
            <a:endCxn id="100" idx="1"/>
          </p:cNvCxnSpPr>
          <p:nvPr/>
        </p:nvCxnSpPr>
        <p:spPr>
          <a:xfrm rot="16200000" flipH="1">
            <a:off x="2880053" y="3459583"/>
            <a:ext cx="910378" cy="110425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AutoShape 11">
            <a:extLst>
              <a:ext uri="{FF2B5EF4-FFF2-40B4-BE49-F238E27FC236}">
                <a16:creationId xmlns:a16="http://schemas.microsoft.com/office/drawing/2014/main" id="{C64E0D97-5ED1-4F69-B21B-7A8E71B0B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743" y="3527467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188" name="Elbow Connector 186">
            <a:extLst>
              <a:ext uri="{FF2B5EF4-FFF2-40B4-BE49-F238E27FC236}">
                <a16:creationId xmlns:a16="http://schemas.microsoft.com/office/drawing/2014/main" id="{B456C276-02E4-48B0-B840-3BD4EC7F26AC}"/>
              </a:ext>
            </a:extLst>
          </p:cNvPr>
          <p:cNvCxnSpPr>
            <a:cxnSpLocks/>
            <a:stCxn id="115" idx="3"/>
            <a:endCxn id="95" idx="0"/>
          </p:cNvCxnSpPr>
          <p:nvPr/>
        </p:nvCxnSpPr>
        <p:spPr>
          <a:xfrm>
            <a:off x="4638788" y="3442663"/>
            <a:ext cx="120440" cy="85043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Elbow Connector 186">
            <a:extLst>
              <a:ext uri="{FF2B5EF4-FFF2-40B4-BE49-F238E27FC236}">
                <a16:creationId xmlns:a16="http://schemas.microsoft.com/office/drawing/2014/main" id="{E6896468-F350-42C1-9FEA-B2BDF6B90B1E}"/>
              </a:ext>
            </a:extLst>
          </p:cNvPr>
          <p:cNvCxnSpPr>
            <a:cxnSpLocks/>
            <a:stCxn id="100" idx="2"/>
            <a:endCxn id="78" idx="1"/>
          </p:cNvCxnSpPr>
          <p:nvPr/>
        </p:nvCxnSpPr>
        <p:spPr>
          <a:xfrm rot="16200000" flipH="1">
            <a:off x="3824607" y="4327759"/>
            <a:ext cx="729199" cy="33764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88">
            <a:extLst>
              <a:ext uri="{FF2B5EF4-FFF2-40B4-BE49-F238E27FC236}">
                <a16:creationId xmlns:a16="http://schemas.microsoft.com/office/drawing/2014/main" id="{3D850DCE-7014-4AD3-AEEA-A231AB284A5E}"/>
              </a:ext>
            </a:extLst>
          </p:cNvPr>
          <p:cNvCxnSpPr>
            <a:cxnSpLocks/>
          </p:cNvCxnSpPr>
          <p:nvPr/>
        </p:nvCxnSpPr>
        <p:spPr>
          <a:xfrm flipV="1">
            <a:off x="5152928" y="4148656"/>
            <a:ext cx="478308" cy="36046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0" name="Picture 23" descr="MC900433868[1]">
            <a:extLst>
              <a:ext uri="{FF2B5EF4-FFF2-40B4-BE49-F238E27FC236}">
                <a16:creationId xmlns:a16="http://schemas.microsoft.com/office/drawing/2014/main" id="{41B818C8-8E7A-44AE-BDD9-EED6DC977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50000" contrast="78000"/>
          </a:blip>
          <a:srcRect/>
          <a:stretch>
            <a:fillRect/>
          </a:stretch>
        </p:blipFill>
        <p:spPr bwMode="auto">
          <a:xfrm>
            <a:off x="6158875" y="3919532"/>
            <a:ext cx="233362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67" name="Elbow Connector 242">
            <a:extLst>
              <a:ext uri="{FF2B5EF4-FFF2-40B4-BE49-F238E27FC236}">
                <a16:creationId xmlns:a16="http://schemas.microsoft.com/office/drawing/2014/main" id="{A827B32D-B362-4259-9284-9983000E9EA5}"/>
              </a:ext>
            </a:extLst>
          </p:cNvPr>
          <p:cNvCxnSpPr>
            <a:cxnSpLocks/>
            <a:stCxn id="239" idx="3"/>
            <a:endCxn id="23580" idx="0"/>
          </p:cNvCxnSpPr>
          <p:nvPr/>
        </p:nvCxnSpPr>
        <p:spPr>
          <a:xfrm>
            <a:off x="6256946" y="2318294"/>
            <a:ext cx="693194" cy="2381290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AutoShape 11">
            <a:extLst>
              <a:ext uri="{FF2B5EF4-FFF2-40B4-BE49-F238E27FC236}">
                <a16:creationId xmlns:a16="http://schemas.microsoft.com/office/drawing/2014/main" id="{D807151E-F576-489D-B93B-DCB0312B5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8876" y="2404234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292" name="Elbow Connector 186">
            <a:extLst>
              <a:ext uri="{FF2B5EF4-FFF2-40B4-BE49-F238E27FC236}">
                <a16:creationId xmlns:a16="http://schemas.microsoft.com/office/drawing/2014/main" id="{73F736C9-2D4B-451E-929F-E1B9C07FC01F}"/>
              </a:ext>
            </a:extLst>
          </p:cNvPr>
          <p:cNvCxnSpPr>
            <a:cxnSpLocks/>
            <a:stCxn id="23609" idx="2"/>
            <a:endCxn id="84" idx="0"/>
          </p:cNvCxnSpPr>
          <p:nvPr/>
        </p:nvCxnSpPr>
        <p:spPr>
          <a:xfrm rot="5400000">
            <a:off x="6021187" y="-1723810"/>
            <a:ext cx="809159" cy="6294589"/>
          </a:xfrm>
          <a:prstGeom prst="bentConnector3">
            <a:avLst>
              <a:gd name="adj1" fmla="val 89497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AutoShape 11">
            <a:extLst>
              <a:ext uri="{FF2B5EF4-FFF2-40B4-BE49-F238E27FC236}">
                <a16:creationId xmlns:a16="http://schemas.microsoft.com/office/drawing/2014/main" id="{D78EEF9D-8633-4941-A979-8A79CAECC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7566" y="2142706"/>
            <a:ext cx="1134939" cy="389072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9020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Izveido studējošā lietu</a:t>
            </a:r>
          </a:p>
        </p:txBody>
      </p:sp>
      <p:sp>
        <p:nvSpPr>
          <p:cNvPr id="324" name="AutoShape 18">
            <a:extLst>
              <a:ext uri="{FF2B5EF4-FFF2-40B4-BE49-F238E27FC236}">
                <a16:creationId xmlns:a16="http://schemas.microsoft.com/office/drawing/2014/main" id="{A8929BA7-DD02-465A-B768-8DBBD0CC8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7565" y="2991103"/>
            <a:ext cx="1135400" cy="39605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Ievada info PRIS un</a:t>
            </a:r>
          </a:p>
          <a:p>
            <a:pPr algn="ctr">
              <a:defRPr/>
            </a:pPr>
            <a:r>
              <a:rPr lang="lv-LV" sz="800" dirty="0"/>
              <a:t> e-klasē</a:t>
            </a:r>
          </a:p>
          <a:p>
            <a:pPr algn="ctr"/>
            <a:endParaRPr lang="lv-LV" sz="800" dirty="0"/>
          </a:p>
        </p:txBody>
      </p:sp>
      <p:sp>
        <p:nvSpPr>
          <p:cNvPr id="327" name="AutoShape 18">
            <a:extLst>
              <a:ext uri="{FF2B5EF4-FFF2-40B4-BE49-F238E27FC236}">
                <a16:creationId xmlns:a16="http://schemas.microsoft.com/office/drawing/2014/main" id="{B9FC37AA-329C-4C1C-A0F1-A639B2544A2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060440" y="3254889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330" name="Straight Arrow Connector 329">
            <a:extLst>
              <a:ext uri="{FF2B5EF4-FFF2-40B4-BE49-F238E27FC236}">
                <a16:creationId xmlns:a16="http://schemas.microsoft.com/office/drawing/2014/main" id="{14252323-C2B4-411D-A5E8-48A245579A82}"/>
              </a:ext>
            </a:extLst>
          </p:cNvPr>
          <p:cNvCxnSpPr>
            <a:cxnSpLocks/>
            <a:stCxn id="324" idx="0"/>
            <a:endCxn id="321" idx="2"/>
          </p:cNvCxnSpPr>
          <p:nvPr/>
        </p:nvCxnSpPr>
        <p:spPr>
          <a:xfrm flipH="1" flipV="1">
            <a:off x="7635035" y="2531779"/>
            <a:ext cx="230" cy="4593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 Box 8">
            <a:extLst>
              <a:ext uri="{FF2B5EF4-FFF2-40B4-BE49-F238E27FC236}">
                <a16:creationId xmlns:a16="http://schemas.microsoft.com/office/drawing/2014/main" id="{159A9475-6FFF-48F6-B79F-ECF077B0E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86" name="Line 5">
            <a:extLst>
              <a:ext uri="{FF2B5EF4-FFF2-40B4-BE49-F238E27FC236}">
                <a16:creationId xmlns:a16="http://schemas.microsoft.com/office/drawing/2014/main" id="{95BC6A62-F972-4287-BB9E-F92D0D966D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0350" y="6086537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 dirty="0"/>
          </a:p>
        </p:txBody>
      </p:sp>
      <p:sp>
        <p:nvSpPr>
          <p:cNvPr id="90" name="Text Box 80">
            <a:extLst>
              <a:ext uri="{FF2B5EF4-FFF2-40B4-BE49-F238E27FC236}">
                <a16:creationId xmlns:a16="http://schemas.microsoft.com/office/drawing/2014/main" id="{DC229AB4-034D-4BB2-AA06-1CACA81E0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238" y="6106574"/>
            <a:ext cx="941113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Eksperts profesionālās izglītības jomā</a:t>
            </a:r>
          </a:p>
        </p:txBody>
      </p:sp>
      <p:sp>
        <p:nvSpPr>
          <p:cNvPr id="94" name="AutoShape 16">
            <a:extLst>
              <a:ext uri="{FF2B5EF4-FFF2-40B4-BE49-F238E27FC236}">
                <a16:creationId xmlns:a16="http://schemas.microsoft.com/office/drawing/2014/main" id="{99AAC778-C9B9-4789-99C2-B8DF6F21F8F4}"/>
              </a:ext>
            </a:extLst>
          </p:cNvPr>
          <p:cNvSpPr>
            <a:spLocks/>
          </p:cNvSpPr>
          <p:nvPr/>
        </p:nvSpPr>
        <p:spPr bwMode="auto">
          <a:xfrm>
            <a:off x="7629791" y="6129410"/>
            <a:ext cx="941112" cy="268032"/>
          </a:xfrm>
          <a:prstGeom prst="accentCallout2">
            <a:avLst>
              <a:gd name="adj1" fmla="val 12558"/>
              <a:gd name="adj2" fmla="val -4389"/>
              <a:gd name="adj3" fmla="val 12557"/>
              <a:gd name="adj4" fmla="val -15812"/>
              <a:gd name="adj5" fmla="val 43042"/>
              <a:gd name="adj6" fmla="val -33033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5 </a:t>
            </a:r>
            <a:r>
              <a:rPr lang="lv-LV" sz="800" dirty="0" err="1"/>
              <a:t>d.d</a:t>
            </a:r>
            <a:r>
              <a:rPr lang="lv-LV" sz="800" dirty="0"/>
              <a:t>. laikā pēc ieskaitīšanas grupā</a:t>
            </a:r>
          </a:p>
          <a:p>
            <a:endParaRPr lang="lv-LV" sz="800" dirty="0"/>
          </a:p>
        </p:txBody>
      </p:sp>
      <p:sp>
        <p:nvSpPr>
          <p:cNvPr id="97" name="AutoShape 73">
            <a:extLst>
              <a:ext uri="{FF2B5EF4-FFF2-40B4-BE49-F238E27FC236}">
                <a16:creationId xmlns:a16="http://schemas.microsoft.com/office/drawing/2014/main" id="{2350DFAD-D0B1-4592-AD0A-000019853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8008" y="6148447"/>
            <a:ext cx="1169530" cy="312302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2353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2353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Ievada info VIIS par studējošajiem</a:t>
            </a:r>
          </a:p>
        </p:txBody>
      </p:sp>
      <p:sp>
        <p:nvSpPr>
          <p:cNvPr id="99" name="AutoShape 18">
            <a:extLst>
              <a:ext uri="{FF2B5EF4-FFF2-40B4-BE49-F238E27FC236}">
                <a16:creationId xmlns:a16="http://schemas.microsoft.com/office/drawing/2014/main" id="{270633D2-C315-4714-A51A-7AE9EEFB4C7F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7237667" y="6307545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01" name="AutoShape 15">
            <a:extLst>
              <a:ext uri="{FF2B5EF4-FFF2-40B4-BE49-F238E27FC236}">
                <a16:creationId xmlns:a16="http://schemas.microsoft.com/office/drawing/2014/main" id="{6E7DF73C-6D0C-4F3C-8B82-399B5E783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3286" y="2681134"/>
            <a:ext cx="1233488" cy="37847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Saņem no pretendenta iesniegumu par PR pakalpojuma piešķiršanu</a:t>
            </a:r>
          </a:p>
        </p:txBody>
      </p:sp>
      <p:sp>
        <p:nvSpPr>
          <p:cNvPr id="102" name="AutoShape 11">
            <a:extLst>
              <a:ext uri="{FF2B5EF4-FFF2-40B4-BE49-F238E27FC236}">
                <a16:creationId xmlns:a16="http://schemas.microsoft.com/office/drawing/2014/main" id="{9E59FD95-07C0-4489-A418-6A16A5944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662" y="2860300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 dirty="0">
              <a:cs typeface="Arial" charset="0"/>
            </a:endParaRPr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F4AA207A-82BB-45C2-B9F2-EE43B6D9CD2D}"/>
              </a:ext>
            </a:extLst>
          </p:cNvPr>
          <p:cNvCxnSpPr>
            <a:cxnSpLocks/>
            <a:stCxn id="88" idx="2"/>
            <a:endCxn id="101" idx="0"/>
          </p:cNvCxnSpPr>
          <p:nvPr/>
        </p:nvCxnSpPr>
        <p:spPr>
          <a:xfrm>
            <a:off x="3278470" y="2540152"/>
            <a:ext cx="1560" cy="1409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6013115B-64E5-4E30-99C7-A53A40C8BA42}"/>
              </a:ext>
            </a:extLst>
          </p:cNvPr>
          <p:cNvCxnSpPr>
            <a:cxnSpLocks/>
            <a:stCxn id="84" idx="2"/>
            <a:endCxn id="88" idx="0"/>
          </p:cNvCxnSpPr>
          <p:nvPr/>
        </p:nvCxnSpPr>
        <p:spPr>
          <a:xfrm>
            <a:off x="3278470" y="2184649"/>
            <a:ext cx="0" cy="1010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AutoShape 15">
            <a:extLst>
              <a:ext uri="{FF2B5EF4-FFF2-40B4-BE49-F238E27FC236}">
                <a16:creationId xmlns:a16="http://schemas.microsoft.com/office/drawing/2014/main" id="{3D31D9C2-53A3-4721-9037-B2CDEC0D9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1727" y="1828064"/>
            <a:ext cx="1233486" cy="35658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Apzina pretendentus, informē personu par ierašanās laiku</a:t>
            </a:r>
          </a:p>
          <a:p>
            <a:pPr algn="ctr"/>
            <a:endParaRPr lang="lv-LV" sz="800" dirty="0"/>
          </a:p>
        </p:txBody>
      </p:sp>
      <p:sp>
        <p:nvSpPr>
          <p:cNvPr id="88" name="AutoShape 17">
            <a:extLst>
              <a:ext uri="{FF2B5EF4-FFF2-40B4-BE49-F238E27FC236}">
                <a16:creationId xmlns:a16="http://schemas.microsoft.com/office/drawing/2014/main" id="{769F7F8E-1223-4A43-A3F8-CF40EBAF5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1727" y="2285724"/>
            <a:ext cx="1233487" cy="254429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Izveido mācību grupu</a:t>
            </a:r>
          </a:p>
        </p:txBody>
      </p:sp>
    </p:spTree>
    <p:extLst>
      <p:ext uri="{BB962C8B-B14F-4D97-AF65-F5344CB8AC3E}">
        <p14:creationId xmlns:p14="http://schemas.microsoft.com/office/powerpoint/2010/main" val="367558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2">
            <a:extLst>
              <a:ext uri="{FF2B5EF4-FFF2-40B4-BE49-F238E27FC236}">
                <a16:creationId xmlns:a16="http://schemas.microsoft.com/office/drawing/2014/main" id="{07060C67-C391-4787-B13A-1466C6BF2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774" y="426592"/>
            <a:ext cx="9111802" cy="5933916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lv-LV" sz="3600" b="1" i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" name="Rectangle 3">
            <a:extLst>
              <a:ext uri="{FF2B5EF4-FFF2-40B4-BE49-F238E27FC236}">
                <a16:creationId xmlns:a16="http://schemas.microsoft.com/office/drawing/2014/main" id="{66B0D7B3-411C-43BD-A664-77A383C64B21}"/>
              </a:ext>
            </a:extLst>
          </p:cNvPr>
          <p:cNvSpPr txBox="1">
            <a:spLocks noChangeArrowheads="1"/>
          </p:cNvSpPr>
          <p:nvPr/>
        </p:nvSpPr>
        <p:spPr>
          <a:xfrm>
            <a:off x="1995472" y="16581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chemeClr val="tx1"/>
              </a:solidFill>
            </a:endParaRPr>
          </a:p>
        </p:txBody>
      </p:sp>
      <p:sp>
        <p:nvSpPr>
          <p:cNvPr id="153" name="Rectangle 3">
            <a:extLst>
              <a:ext uri="{FF2B5EF4-FFF2-40B4-BE49-F238E27FC236}">
                <a16:creationId xmlns:a16="http://schemas.microsoft.com/office/drawing/2014/main" id="{1AEAE461-A8BC-479E-9FCE-34C12C086172}"/>
              </a:ext>
            </a:extLst>
          </p:cNvPr>
          <p:cNvSpPr txBox="1">
            <a:spLocks noChangeArrowheads="1"/>
          </p:cNvSpPr>
          <p:nvPr/>
        </p:nvSpPr>
        <p:spPr>
          <a:xfrm>
            <a:off x="2027238" y="0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176" name="Rectangle 3">
            <a:extLst>
              <a:ext uri="{FF2B5EF4-FFF2-40B4-BE49-F238E27FC236}">
                <a16:creationId xmlns:a16="http://schemas.microsoft.com/office/drawing/2014/main" id="{8245D53D-A40E-4487-BD37-C00410D74507}"/>
              </a:ext>
            </a:extLst>
          </p:cNvPr>
          <p:cNvSpPr txBox="1">
            <a:spLocks noChangeArrowheads="1"/>
          </p:cNvSpPr>
          <p:nvPr/>
        </p:nvSpPr>
        <p:spPr>
          <a:xfrm>
            <a:off x="2198737" y="44813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48" name="Text Box 6">
            <a:extLst>
              <a:ext uri="{FF2B5EF4-FFF2-40B4-BE49-F238E27FC236}">
                <a16:creationId xmlns:a16="http://schemas.microsoft.com/office/drawing/2014/main" id="{BD4F2F8A-BFAC-433F-B463-AD8C29344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210" y="468070"/>
            <a:ext cx="820737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Biroja administrators</a:t>
            </a:r>
          </a:p>
        </p:txBody>
      </p:sp>
      <p:sp>
        <p:nvSpPr>
          <p:cNvPr id="49" name="Text Box 8">
            <a:extLst>
              <a:ext uri="{FF2B5EF4-FFF2-40B4-BE49-F238E27FC236}">
                <a16:creationId xmlns:a16="http://schemas.microsoft.com/office/drawing/2014/main" id="{785C93CE-E210-4533-AFD9-73428A7DE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243" y="3869172"/>
            <a:ext cx="592932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Koledžas vadītājs</a:t>
            </a:r>
          </a:p>
        </p:txBody>
      </p:sp>
      <p:sp>
        <p:nvSpPr>
          <p:cNvPr id="50" name="AutoShape 21">
            <a:extLst>
              <a:ext uri="{FF2B5EF4-FFF2-40B4-BE49-F238E27FC236}">
                <a16:creationId xmlns:a16="http://schemas.microsoft.com/office/drawing/2014/main" id="{3B3987B6-D446-4623-83A4-8FDE37368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0107" y="3911962"/>
            <a:ext cx="744985" cy="309126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līgumu</a:t>
            </a:r>
          </a:p>
        </p:txBody>
      </p:sp>
      <p:sp>
        <p:nvSpPr>
          <p:cNvPr id="51" name="AutoShape 64">
            <a:extLst>
              <a:ext uri="{FF2B5EF4-FFF2-40B4-BE49-F238E27FC236}">
                <a16:creationId xmlns:a16="http://schemas.microsoft.com/office/drawing/2014/main" id="{BC364D57-3EB1-4152-8895-18D1ACBEB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7802" y="744246"/>
            <a:ext cx="1233487" cy="503237"/>
          </a:xfrm>
          <a:prstGeom prst="flowChartAlternateProcess">
            <a:avLst/>
          </a:prstGeom>
          <a:gradFill rotWithShape="1">
            <a:gsLst>
              <a:gs pos="0">
                <a:schemeClr val="bg1">
                  <a:lumMod val="85000"/>
                </a:schemeClr>
              </a:gs>
              <a:gs pos="47000">
                <a:schemeClr val="bg1"/>
              </a:gs>
              <a:gs pos="100000">
                <a:schemeClr val="bg1">
                  <a:gamma/>
                  <a:shade val="89020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Pieņem personas dokumentus, kura vēlas uzsākt studijas vēlākā studiju posmā</a:t>
            </a:r>
          </a:p>
        </p:txBody>
      </p:sp>
      <p:sp>
        <p:nvSpPr>
          <p:cNvPr id="52" name="AutoShape 16">
            <a:extLst>
              <a:ext uri="{FF2B5EF4-FFF2-40B4-BE49-F238E27FC236}">
                <a16:creationId xmlns:a16="http://schemas.microsoft.com/office/drawing/2014/main" id="{6489A303-9F3E-4768-AD9A-93E1BA287A4C}"/>
              </a:ext>
            </a:extLst>
          </p:cNvPr>
          <p:cNvSpPr>
            <a:spLocks/>
          </p:cNvSpPr>
          <p:nvPr/>
        </p:nvSpPr>
        <p:spPr bwMode="auto">
          <a:xfrm>
            <a:off x="3975299" y="548681"/>
            <a:ext cx="1413223" cy="661995"/>
          </a:xfrm>
          <a:prstGeom prst="accentCallout2">
            <a:avLst>
              <a:gd name="adj1" fmla="val 17602"/>
              <a:gd name="adj2" fmla="val -5569"/>
              <a:gd name="adj3" fmla="val 17602"/>
              <a:gd name="adj4" fmla="val -16241"/>
              <a:gd name="adj5" fmla="val 31500"/>
              <a:gd name="adj6" fmla="val -22604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pPr>
              <a:buFontTx/>
              <a:buChar char="•"/>
            </a:pPr>
            <a:r>
              <a:rPr lang="lv-LV" sz="800" dirty="0"/>
              <a:t>iesniegums par studijām</a:t>
            </a:r>
          </a:p>
          <a:p>
            <a:pPr>
              <a:buFontTx/>
              <a:buChar char="•"/>
            </a:pPr>
            <a:r>
              <a:rPr lang="lv-LV" sz="800" dirty="0"/>
              <a:t>iesniegums par  studiju priekšmetu atzīšanu</a:t>
            </a:r>
          </a:p>
          <a:p>
            <a:pPr>
              <a:buFontTx/>
              <a:buChar char="•"/>
            </a:pPr>
            <a:r>
              <a:rPr lang="lv-LV" sz="800" dirty="0"/>
              <a:t>akadēmiskā izziņa no iepriekšējās izglītības iestādes</a:t>
            </a:r>
          </a:p>
          <a:p>
            <a:endParaRPr lang="lv-LV" sz="800" dirty="0"/>
          </a:p>
        </p:txBody>
      </p:sp>
      <p:sp>
        <p:nvSpPr>
          <p:cNvPr id="53" name="Text Box 94">
            <a:extLst>
              <a:ext uri="{FF2B5EF4-FFF2-40B4-BE49-F238E27FC236}">
                <a16:creationId xmlns:a16="http://schemas.microsoft.com/office/drawing/2014/main" id="{3F8F69F5-C40F-4AF1-9A6E-6E9AFBDB5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674" y="4374534"/>
            <a:ext cx="391904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PMP</a:t>
            </a:r>
          </a:p>
        </p:txBody>
      </p:sp>
      <p:sp>
        <p:nvSpPr>
          <p:cNvPr id="54" name="AutoShape 97">
            <a:extLst>
              <a:ext uri="{FF2B5EF4-FFF2-40B4-BE49-F238E27FC236}">
                <a16:creationId xmlns:a16="http://schemas.microsoft.com/office/drawing/2014/main" id="{A84432E2-3FCF-49E0-A06E-F7A739100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6313" y="2770911"/>
            <a:ext cx="1304925" cy="51350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Informē pretendentu par atzīšanas rezultātiem,  papildus kārtojamajiem studiju kursiem</a:t>
            </a:r>
          </a:p>
        </p:txBody>
      </p:sp>
      <p:sp>
        <p:nvSpPr>
          <p:cNvPr id="55" name="AutoShape 115">
            <a:hlinkClick r:id="rId2" action="ppaction://hlinksldjump"/>
            <a:extLst>
              <a:ext uri="{FF2B5EF4-FFF2-40B4-BE49-F238E27FC236}">
                <a16:creationId xmlns:a16="http://schemas.microsoft.com/office/drawing/2014/main" id="{E461592A-4F1A-436E-A7AE-FFDEDCB4D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300" y="761707"/>
            <a:ext cx="431800" cy="468312"/>
          </a:xfrm>
          <a:prstGeom prst="rightArrow">
            <a:avLst>
              <a:gd name="adj1" fmla="val 71898"/>
              <a:gd name="adj2" fmla="val 2794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lv-LV" sz="1000" b="1"/>
              <a:t>No (1)</a:t>
            </a:r>
          </a:p>
        </p:txBody>
      </p:sp>
      <p:cxnSp>
        <p:nvCxnSpPr>
          <p:cNvPr id="56" name="AutoShape 116">
            <a:extLst>
              <a:ext uri="{FF2B5EF4-FFF2-40B4-BE49-F238E27FC236}">
                <a16:creationId xmlns:a16="http://schemas.microsoft.com/office/drawing/2014/main" id="{B1F3301B-D81E-49EB-9BE7-031A3F4B3C0D}"/>
              </a:ext>
            </a:extLst>
          </p:cNvPr>
          <p:cNvCxnSpPr>
            <a:cxnSpLocks noChangeShapeType="1"/>
            <a:stCxn id="55" idx="3"/>
            <a:endCxn id="51" idx="1"/>
          </p:cNvCxnSpPr>
          <p:nvPr/>
        </p:nvCxnSpPr>
        <p:spPr bwMode="auto">
          <a:xfrm>
            <a:off x="2324101" y="995864"/>
            <a:ext cx="173701" cy="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7" name="AutoShape 93">
            <a:extLst>
              <a:ext uri="{FF2B5EF4-FFF2-40B4-BE49-F238E27FC236}">
                <a16:creationId xmlns:a16="http://schemas.microsoft.com/office/drawing/2014/main" id="{25BADB93-8F36-47D3-A0D4-67C2475A0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0950" y="5013538"/>
            <a:ext cx="1413366" cy="728226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atzinumu par iepriekšējā izglītībā, ārpus formālās izglītības vai profesionālajā pieredzē sasniegto studiju rezultātu atzīšanu</a:t>
            </a:r>
          </a:p>
        </p:txBody>
      </p:sp>
      <p:sp>
        <p:nvSpPr>
          <p:cNvPr id="58" name="AutoShape 11">
            <a:extLst>
              <a:ext uri="{FF2B5EF4-FFF2-40B4-BE49-F238E27FC236}">
                <a16:creationId xmlns:a16="http://schemas.microsoft.com/office/drawing/2014/main" id="{613A21C1-6FE5-49E6-82D3-725CD913B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3583" y="5597748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EA632F2E-3808-4152-B74E-00FC36F563FF}"/>
              </a:ext>
            </a:extLst>
          </p:cNvPr>
          <p:cNvCxnSpPr>
            <a:cxnSpLocks/>
            <a:stCxn id="91" idx="2"/>
            <a:endCxn id="119" idx="0"/>
          </p:cNvCxnSpPr>
          <p:nvPr/>
        </p:nvCxnSpPr>
        <p:spPr>
          <a:xfrm flipH="1">
            <a:off x="3119182" y="2026092"/>
            <a:ext cx="1546" cy="2862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66">
            <a:extLst>
              <a:ext uri="{FF2B5EF4-FFF2-40B4-BE49-F238E27FC236}">
                <a16:creationId xmlns:a16="http://schemas.microsoft.com/office/drawing/2014/main" id="{EAF5A2FC-4326-458E-858A-17B0B928D0B3}"/>
              </a:ext>
            </a:extLst>
          </p:cNvPr>
          <p:cNvCxnSpPr>
            <a:cxnSpLocks/>
            <a:stCxn id="84" idx="3"/>
            <a:endCxn id="131" idx="0"/>
          </p:cNvCxnSpPr>
          <p:nvPr/>
        </p:nvCxnSpPr>
        <p:spPr>
          <a:xfrm>
            <a:off x="9878215" y="1223435"/>
            <a:ext cx="83294" cy="470628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51A42BC5-B477-49BA-BFF4-98BC03B97DAF}"/>
              </a:ext>
            </a:extLst>
          </p:cNvPr>
          <p:cNvCxnSpPr>
            <a:stCxn id="57" idx="2"/>
            <a:endCxn id="128" idx="0"/>
          </p:cNvCxnSpPr>
          <p:nvPr/>
        </p:nvCxnSpPr>
        <p:spPr>
          <a:xfrm flipH="1">
            <a:off x="3114545" y="5741764"/>
            <a:ext cx="3089" cy="2560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Line 92">
            <a:extLst>
              <a:ext uri="{FF2B5EF4-FFF2-40B4-BE49-F238E27FC236}">
                <a16:creationId xmlns:a16="http://schemas.microsoft.com/office/drawing/2014/main" id="{BC2351A9-A95D-40EB-A8B7-EF1C3B11B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6774" y="429309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63" name="AutoShape 90">
            <a:extLst>
              <a:ext uri="{FF2B5EF4-FFF2-40B4-BE49-F238E27FC236}">
                <a16:creationId xmlns:a16="http://schemas.microsoft.com/office/drawing/2014/main" id="{4A74F1D5-501B-4C3B-93E6-26AAA9C4D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7801" y="4376012"/>
            <a:ext cx="1239672" cy="436186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Izvērtē iesniegtos dokumentus, pieņem lēmumu</a:t>
            </a:r>
          </a:p>
        </p:txBody>
      </p:sp>
      <p:sp>
        <p:nvSpPr>
          <p:cNvPr id="64" name="AutoShape 11">
            <a:extLst>
              <a:ext uri="{FF2B5EF4-FFF2-40B4-BE49-F238E27FC236}">
                <a16:creationId xmlns:a16="http://schemas.microsoft.com/office/drawing/2014/main" id="{A809EF1E-BC69-49E5-86E7-29879D401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4999" y="4653260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AFA5BB20-3E00-4F9A-99B3-C5EAF0B0D94B}"/>
              </a:ext>
            </a:extLst>
          </p:cNvPr>
          <p:cNvCxnSpPr>
            <a:cxnSpLocks/>
            <a:stCxn id="63" idx="2"/>
            <a:endCxn id="57" idx="0"/>
          </p:cNvCxnSpPr>
          <p:nvPr/>
        </p:nvCxnSpPr>
        <p:spPr>
          <a:xfrm flipH="1">
            <a:off x="3117633" y="4812198"/>
            <a:ext cx="4" cy="2013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85">
            <a:extLst>
              <a:ext uri="{FF2B5EF4-FFF2-40B4-BE49-F238E27FC236}">
                <a16:creationId xmlns:a16="http://schemas.microsoft.com/office/drawing/2014/main" id="{357AD0E7-DED8-45A0-BA90-B0E2859BD733}"/>
              </a:ext>
            </a:extLst>
          </p:cNvPr>
          <p:cNvCxnSpPr>
            <a:stCxn id="128" idx="3"/>
            <a:endCxn id="54" idx="2"/>
          </p:cNvCxnSpPr>
          <p:nvPr/>
        </p:nvCxnSpPr>
        <p:spPr>
          <a:xfrm flipV="1">
            <a:off x="3572539" y="3284418"/>
            <a:ext cx="2536237" cy="287963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Line 92">
            <a:extLst>
              <a:ext uri="{FF2B5EF4-FFF2-40B4-BE49-F238E27FC236}">
                <a16:creationId xmlns:a16="http://schemas.microsoft.com/office/drawing/2014/main" id="{FFB6A887-F81E-4CE5-846E-2449D686A9A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1802" y="378904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CA4E4E9-CEF6-41B8-A8A0-1F05CD37E1B9}"/>
              </a:ext>
            </a:extLst>
          </p:cNvPr>
          <p:cNvCxnSpPr>
            <a:cxnSpLocks/>
            <a:stCxn id="54" idx="0"/>
            <a:endCxn id="95" idx="2"/>
          </p:cNvCxnSpPr>
          <p:nvPr/>
        </p:nvCxnSpPr>
        <p:spPr>
          <a:xfrm flipH="1" flipV="1">
            <a:off x="6108775" y="2520930"/>
            <a:ext cx="1" cy="2499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94">
            <a:extLst>
              <a:ext uri="{FF2B5EF4-FFF2-40B4-BE49-F238E27FC236}">
                <a16:creationId xmlns:a16="http://schemas.microsoft.com/office/drawing/2014/main" id="{ABA6DECB-850C-4F9C-9441-14A6EDCF8939}"/>
              </a:ext>
            </a:extLst>
          </p:cNvPr>
          <p:cNvCxnSpPr>
            <a:stCxn id="101" idx="3"/>
            <a:endCxn id="50" idx="0"/>
          </p:cNvCxnSpPr>
          <p:nvPr/>
        </p:nvCxnSpPr>
        <p:spPr>
          <a:xfrm>
            <a:off x="6726311" y="1223196"/>
            <a:ext cx="236288" cy="268876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AutoShape 15">
            <a:extLst>
              <a:ext uri="{FF2B5EF4-FFF2-40B4-BE49-F238E27FC236}">
                <a16:creationId xmlns:a16="http://schemas.microsoft.com/office/drawing/2014/main" id="{8C447200-D586-46C3-AAED-C4BD8B37A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984" y="1539960"/>
            <a:ext cx="1233488" cy="48613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Pārbauda pretendenta personas datus un statusu PDP un Invaliditātes IS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5556193A-4218-415C-828F-DF7C26B2DF11}"/>
              </a:ext>
            </a:extLst>
          </p:cNvPr>
          <p:cNvCxnSpPr>
            <a:stCxn id="51" idx="2"/>
            <a:endCxn id="91" idx="0"/>
          </p:cNvCxnSpPr>
          <p:nvPr/>
        </p:nvCxnSpPr>
        <p:spPr>
          <a:xfrm>
            <a:off x="3114546" y="1247482"/>
            <a:ext cx="6183" cy="2924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AutoShape 67">
            <a:extLst>
              <a:ext uri="{FF2B5EF4-FFF2-40B4-BE49-F238E27FC236}">
                <a16:creationId xmlns:a16="http://schemas.microsoft.com/office/drawing/2014/main" id="{F07D47C3-7153-4284-8B53-1134E212A043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608416" y="1867234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94" name="AutoShape 16">
            <a:extLst>
              <a:ext uri="{FF2B5EF4-FFF2-40B4-BE49-F238E27FC236}">
                <a16:creationId xmlns:a16="http://schemas.microsoft.com/office/drawing/2014/main" id="{2F61D247-4D61-4A9D-ABE5-50C3D7BBE496}"/>
              </a:ext>
            </a:extLst>
          </p:cNvPr>
          <p:cNvSpPr>
            <a:spLocks/>
          </p:cNvSpPr>
          <p:nvPr/>
        </p:nvSpPr>
        <p:spPr bwMode="auto">
          <a:xfrm>
            <a:off x="3974141" y="1561076"/>
            <a:ext cx="1263870" cy="488048"/>
          </a:xfrm>
          <a:prstGeom prst="accentCallout2">
            <a:avLst>
              <a:gd name="adj1" fmla="val 14431"/>
              <a:gd name="adj2" fmla="val -3875"/>
              <a:gd name="adj3" fmla="val 14431"/>
              <a:gd name="adj4" fmla="val -11871"/>
              <a:gd name="adj5" fmla="val -58775"/>
              <a:gd name="adj6" fmla="val -31562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Izvērtē dokumentu atbilstību MK noteikumu prasībām, ja nepieciešams nosūta uz PPN</a:t>
            </a:r>
          </a:p>
          <a:p>
            <a:endParaRPr lang="lv-LV" sz="800" dirty="0"/>
          </a:p>
        </p:txBody>
      </p:sp>
      <p:sp>
        <p:nvSpPr>
          <p:cNvPr id="95" name="AutoShape 69">
            <a:extLst>
              <a:ext uri="{FF2B5EF4-FFF2-40B4-BE49-F238E27FC236}">
                <a16:creationId xmlns:a16="http://schemas.microsoft.com/office/drawing/2014/main" id="{6787C7A2-83F5-4B23-B8D3-D88B53934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1237" y="2106566"/>
            <a:ext cx="1235075" cy="41436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lēmuma projektu par PR pakalpojumu</a:t>
            </a:r>
          </a:p>
        </p:txBody>
      </p:sp>
      <p:sp>
        <p:nvSpPr>
          <p:cNvPr id="96" name="AutoShape 11">
            <a:extLst>
              <a:ext uri="{FF2B5EF4-FFF2-40B4-BE49-F238E27FC236}">
                <a16:creationId xmlns:a16="http://schemas.microsoft.com/office/drawing/2014/main" id="{BF87BEC5-421C-4523-B4D8-E815DE134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452" y="2409561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E5A14846-5C40-45F6-8536-149C21DBEE82}"/>
              </a:ext>
            </a:extLst>
          </p:cNvPr>
          <p:cNvCxnSpPr>
            <a:cxnSpLocks/>
            <a:stCxn id="95" idx="0"/>
            <a:endCxn id="99" idx="2"/>
          </p:cNvCxnSpPr>
          <p:nvPr/>
        </p:nvCxnSpPr>
        <p:spPr>
          <a:xfrm flipV="1">
            <a:off x="6108775" y="1855771"/>
            <a:ext cx="563" cy="2507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AutoShape 16">
            <a:extLst>
              <a:ext uri="{FF2B5EF4-FFF2-40B4-BE49-F238E27FC236}">
                <a16:creationId xmlns:a16="http://schemas.microsoft.com/office/drawing/2014/main" id="{034154E9-6052-4256-BD03-5DC526550924}"/>
              </a:ext>
            </a:extLst>
          </p:cNvPr>
          <p:cNvSpPr>
            <a:spLocks/>
          </p:cNvSpPr>
          <p:nvPr/>
        </p:nvSpPr>
        <p:spPr bwMode="auto">
          <a:xfrm>
            <a:off x="4370496" y="2196592"/>
            <a:ext cx="940321" cy="251720"/>
          </a:xfrm>
          <a:prstGeom prst="accentCallout2">
            <a:avLst>
              <a:gd name="adj1" fmla="val 7218"/>
              <a:gd name="adj2" fmla="val 104769"/>
              <a:gd name="adj3" fmla="val 9620"/>
              <a:gd name="adj4" fmla="val 115872"/>
              <a:gd name="adj5" fmla="val 56187"/>
              <a:gd name="adj6" fmla="val 120132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Paraksta direktora vietnieks PR jomā</a:t>
            </a:r>
          </a:p>
          <a:p>
            <a:endParaRPr lang="lv-LV" sz="800" dirty="0"/>
          </a:p>
          <a:p>
            <a:endParaRPr lang="lv-LV" sz="800" dirty="0"/>
          </a:p>
        </p:txBody>
      </p:sp>
      <p:sp>
        <p:nvSpPr>
          <p:cNvPr id="99" name="AutoShape 17">
            <a:extLst>
              <a:ext uri="{FF2B5EF4-FFF2-40B4-BE49-F238E27FC236}">
                <a16:creationId xmlns:a16="http://schemas.microsoft.com/office/drawing/2014/main" id="{A2CD7D17-E08D-4FED-A8AB-25F786162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1610" y="1585538"/>
            <a:ext cx="1215454" cy="27023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Reģistrē lēmumu reģistrā</a:t>
            </a:r>
          </a:p>
        </p:txBody>
      </p:sp>
      <p:sp>
        <p:nvSpPr>
          <p:cNvPr id="100" name="AutoShape 67">
            <a:extLst>
              <a:ext uri="{FF2B5EF4-FFF2-40B4-BE49-F238E27FC236}">
                <a16:creationId xmlns:a16="http://schemas.microsoft.com/office/drawing/2014/main" id="{54D25659-5747-44BA-AB59-7C5FBD24E949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640038" y="1747820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01" name="AutoShape 18">
            <a:extLst>
              <a:ext uri="{FF2B5EF4-FFF2-40B4-BE49-F238E27FC236}">
                <a16:creationId xmlns:a16="http://schemas.microsoft.com/office/drawing/2014/main" id="{AC791A2D-5094-4426-81B7-915D38E36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823" y="1052169"/>
            <a:ext cx="1233488" cy="34205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studiju līguma projektu 2 eks.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D6B9C2F-1B1D-45C7-AA17-1557E3311199}"/>
              </a:ext>
            </a:extLst>
          </p:cNvPr>
          <p:cNvCxnSpPr>
            <a:stCxn id="99" idx="0"/>
            <a:endCxn id="101" idx="2"/>
          </p:cNvCxnSpPr>
          <p:nvPr/>
        </p:nvCxnSpPr>
        <p:spPr>
          <a:xfrm flipV="1">
            <a:off x="6109337" y="1394224"/>
            <a:ext cx="230" cy="1913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AutoShape 11">
            <a:extLst>
              <a:ext uri="{FF2B5EF4-FFF2-40B4-BE49-F238E27FC236}">
                <a16:creationId xmlns:a16="http://schemas.microsoft.com/office/drawing/2014/main" id="{113E26E9-21F8-42F9-82D0-08C287262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038" y="1273574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04" name="AutoShape 57">
            <a:extLst>
              <a:ext uri="{FF2B5EF4-FFF2-40B4-BE49-F238E27FC236}">
                <a16:creationId xmlns:a16="http://schemas.microsoft.com/office/drawing/2014/main" id="{50690209-D093-4283-934F-EE8222882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496" y="2845828"/>
            <a:ext cx="1250590" cy="37444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Iesniedz  līgumu parakstīt  pretendentam, reģistrē līgumu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95937A53-67E0-4BF0-A059-D794B542AAA9}"/>
              </a:ext>
            </a:extLst>
          </p:cNvPr>
          <p:cNvCxnSpPr>
            <a:cxnSpLocks/>
            <a:stCxn id="104" idx="0"/>
            <a:endCxn id="108" idx="2"/>
          </p:cNvCxnSpPr>
          <p:nvPr/>
        </p:nvCxnSpPr>
        <p:spPr>
          <a:xfrm flipH="1" flipV="1">
            <a:off x="7737299" y="2098775"/>
            <a:ext cx="492" cy="7470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6" name="Picture 23" descr="MC900433868[1]">
            <a:extLst>
              <a:ext uri="{FF2B5EF4-FFF2-40B4-BE49-F238E27FC236}">
                <a16:creationId xmlns:a16="http://schemas.microsoft.com/office/drawing/2014/main" id="{4DA17349-FBDC-4F40-BB4B-FA61D4889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50000" contrast="78000"/>
          </a:blip>
          <a:srcRect/>
          <a:stretch>
            <a:fillRect/>
          </a:stretch>
        </p:blipFill>
        <p:spPr bwMode="auto">
          <a:xfrm>
            <a:off x="8313981" y="2799151"/>
            <a:ext cx="233362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" name="AutoShape 57">
            <a:extLst>
              <a:ext uri="{FF2B5EF4-FFF2-40B4-BE49-F238E27FC236}">
                <a16:creationId xmlns:a16="http://schemas.microsoft.com/office/drawing/2014/main" id="{6860FFA5-5291-4C4B-9D90-9D8B406D7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9762" y="1628234"/>
            <a:ext cx="1235075" cy="470541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Nodod līguma vienu eksemplāru  personai</a:t>
            </a:r>
            <a:r>
              <a:rPr lang="lv-LV" sz="800"/>
              <a:t>, otru – ievieto studējošā lietā </a:t>
            </a:r>
            <a:endParaRPr lang="lv-LV" sz="800" dirty="0"/>
          </a:p>
          <a:p>
            <a:pPr algn="ctr"/>
            <a:endParaRPr lang="lv-LV" sz="800" dirty="0"/>
          </a:p>
        </p:txBody>
      </p:sp>
      <p:cxnSp>
        <p:nvCxnSpPr>
          <p:cNvPr id="109" name="Elbow Connector 137">
            <a:extLst>
              <a:ext uri="{FF2B5EF4-FFF2-40B4-BE49-F238E27FC236}">
                <a16:creationId xmlns:a16="http://schemas.microsoft.com/office/drawing/2014/main" id="{0E43F97A-7FE4-4102-8AF9-C482837014D5}"/>
              </a:ext>
            </a:extLst>
          </p:cNvPr>
          <p:cNvCxnSpPr>
            <a:cxnSpLocks/>
            <a:stCxn id="50" idx="3"/>
            <a:endCxn id="104" idx="2"/>
          </p:cNvCxnSpPr>
          <p:nvPr/>
        </p:nvCxnSpPr>
        <p:spPr>
          <a:xfrm flipV="1">
            <a:off x="7335091" y="3220273"/>
            <a:ext cx="402700" cy="84625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AutoShape 18">
            <a:extLst>
              <a:ext uri="{FF2B5EF4-FFF2-40B4-BE49-F238E27FC236}">
                <a16:creationId xmlns:a16="http://schemas.microsoft.com/office/drawing/2014/main" id="{08B5F55E-5041-4609-BF0C-F143438DB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8652" y="1052169"/>
            <a:ext cx="1358279" cy="38497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Sagatavo rīkojuma projektu  par imatrikulēšanu</a:t>
            </a:r>
          </a:p>
          <a:p>
            <a:pPr algn="ctr"/>
            <a:endParaRPr lang="lv-LV" sz="800" dirty="0"/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06CEB301-E8F3-42BD-AC48-F242D3A4088A}"/>
              </a:ext>
            </a:extLst>
          </p:cNvPr>
          <p:cNvCxnSpPr>
            <a:stCxn id="108" idx="0"/>
            <a:endCxn id="110" idx="2"/>
          </p:cNvCxnSpPr>
          <p:nvPr/>
        </p:nvCxnSpPr>
        <p:spPr>
          <a:xfrm flipV="1">
            <a:off x="7737299" y="1437141"/>
            <a:ext cx="492" cy="1910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AutoShape 11">
            <a:extLst>
              <a:ext uri="{FF2B5EF4-FFF2-40B4-BE49-F238E27FC236}">
                <a16:creationId xmlns:a16="http://schemas.microsoft.com/office/drawing/2014/main" id="{AA368785-D268-44E3-95C3-7E422ECEB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2516" y="1305638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13" name="AutoShape 9">
            <a:extLst>
              <a:ext uri="{FF2B5EF4-FFF2-40B4-BE49-F238E27FC236}">
                <a16:creationId xmlns:a16="http://schemas.microsoft.com/office/drawing/2014/main" id="{ECF2EA0B-204A-42E4-BBA2-FD7DA98EA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0577" y="3911963"/>
            <a:ext cx="787400" cy="29757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rīkojumu</a:t>
            </a:r>
          </a:p>
        </p:txBody>
      </p:sp>
      <p:cxnSp>
        <p:nvCxnSpPr>
          <p:cNvPr id="114" name="Elbow Connector 142">
            <a:extLst>
              <a:ext uri="{FF2B5EF4-FFF2-40B4-BE49-F238E27FC236}">
                <a16:creationId xmlns:a16="http://schemas.microsoft.com/office/drawing/2014/main" id="{ADA41086-7FEA-4F9F-98E8-EA1A436DE09D}"/>
              </a:ext>
            </a:extLst>
          </p:cNvPr>
          <p:cNvCxnSpPr>
            <a:stCxn id="113" idx="3"/>
            <a:endCxn id="115" idx="2"/>
          </p:cNvCxnSpPr>
          <p:nvPr/>
        </p:nvCxnSpPr>
        <p:spPr>
          <a:xfrm flipV="1">
            <a:off x="9127977" y="3193022"/>
            <a:ext cx="253194" cy="86772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AutoShape 7">
            <a:extLst>
              <a:ext uri="{FF2B5EF4-FFF2-40B4-BE49-F238E27FC236}">
                <a16:creationId xmlns:a16="http://schemas.microsoft.com/office/drawing/2014/main" id="{5BA649D6-8C12-4137-AE22-7C8F6655D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7471" y="2924493"/>
            <a:ext cx="787400" cy="26852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Reģistrē rīkojumu</a:t>
            </a:r>
          </a:p>
          <a:p>
            <a:pPr algn="ctr"/>
            <a:endParaRPr lang="lv-LV" sz="800" dirty="0"/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7DD22404-7BDE-47FC-AD3B-B703D3673027}"/>
              </a:ext>
            </a:extLst>
          </p:cNvPr>
          <p:cNvCxnSpPr>
            <a:stCxn id="115" idx="0"/>
            <a:endCxn id="134" idx="2"/>
          </p:cNvCxnSpPr>
          <p:nvPr/>
        </p:nvCxnSpPr>
        <p:spPr>
          <a:xfrm flipV="1">
            <a:off x="9381171" y="2672411"/>
            <a:ext cx="0" cy="2520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AutoShape 18">
            <a:extLst>
              <a:ext uri="{FF2B5EF4-FFF2-40B4-BE49-F238E27FC236}">
                <a16:creationId xmlns:a16="http://schemas.microsoft.com/office/drawing/2014/main" id="{B853F8D0-E2CA-4C8C-93EE-0741EF921209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9689722" y="3010912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118" name="Elbow Connector 148">
            <a:extLst>
              <a:ext uri="{FF2B5EF4-FFF2-40B4-BE49-F238E27FC236}">
                <a16:creationId xmlns:a16="http://schemas.microsoft.com/office/drawing/2014/main" id="{7CCD6742-DB10-4686-AC72-983978E74F93}"/>
              </a:ext>
            </a:extLst>
          </p:cNvPr>
          <p:cNvCxnSpPr>
            <a:stCxn id="110" idx="3"/>
            <a:endCxn id="113" idx="0"/>
          </p:cNvCxnSpPr>
          <p:nvPr/>
        </p:nvCxnSpPr>
        <p:spPr>
          <a:xfrm>
            <a:off x="8416931" y="1244656"/>
            <a:ext cx="317347" cy="2667307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AutoShape 71">
            <a:extLst>
              <a:ext uri="{FF2B5EF4-FFF2-40B4-BE49-F238E27FC236}">
                <a16:creationId xmlns:a16="http://schemas.microsoft.com/office/drawing/2014/main" id="{79776602-9289-4D7D-AAB8-226009360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9333" y="2312363"/>
            <a:ext cx="1219698" cy="29563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Reģistrē iesniegumu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38E975C4-F27D-4425-8B64-FC93B53DE842}"/>
              </a:ext>
            </a:extLst>
          </p:cNvPr>
          <p:cNvCxnSpPr>
            <a:cxnSpLocks/>
            <a:stCxn id="119" idx="2"/>
            <a:endCxn id="121" idx="0"/>
          </p:cNvCxnSpPr>
          <p:nvPr/>
        </p:nvCxnSpPr>
        <p:spPr>
          <a:xfrm>
            <a:off x="3119183" y="2608000"/>
            <a:ext cx="2855" cy="3011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AutoShape 15">
            <a:extLst>
              <a:ext uri="{FF2B5EF4-FFF2-40B4-BE49-F238E27FC236}">
                <a16:creationId xmlns:a16="http://schemas.microsoft.com/office/drawing/2014/main" id="{DF6B802B-CA5E-4339-A80B-37FF4A58A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6602" y="2909186"/>
            <a:ext cx="1230870" cy="30679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Izveido personas lietu </a:t>
            </a:r>
          </a:p>
          <a:p>
            <a:pPr algn="ctr"/>
            <a:endParaRPr lang="lv-LV" sz="800" dirty="0"/>
          </a:p>
        </p:txBody>
      </p:sp>
      <p:sp>
        <p:nvSpPr>
          <p:cNvPr id="122" name="AutoShape 11">
            <a:extLst>
              <a:ext uri="{FF2B5EF4-FFF2-40B4-BE49-F238E27FC236}">
                <a16:creationId xmlns:a16="http://schemas.microsoft.com/office/drawing/2014/main" id="{8AFE3F86-1FE4-4638-AA59-06EC60CC5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623" y="3124332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E44BC8AE-82C9-4B53-80AF-9AC9FA13C522}"/>
              </a:ext>
            </a:extLst>
          </p:cNvPr>
          <p:cNvCxnSpPr>
            <a:stCxn id="121" idx="2"/>
            <a:endCxn id="125" idx="0"/>
          </p:cNvCxnSpPr>
          <p:nvPr/>
        </p:nvCxnSpPr>
        <p:spPr>
          <a:xfrm>
            <a:off x="3122038" y="3215976"/>
            <a:ext cx="1" cy="6298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AutoShape 67">
            <a:extLst>
              <a:ext uri="{FF2B5EF4-FFF2-40B4-BE49-F238E27FC236}">
                <a16:creationId xmlns:a16="http://schemas.microsoft.com/office/drawing/2014/main" id="{F936D5F9-867E-498B-BBBF-E5B2A037B246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608793" y="2546351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25" name="AutoShape 71">
            <a:extLst>
              <a:ext uri="{FF2B5EF4-FFF2-40B4-BE49-F238E27FC236}">
                <a16:creationId xmlns:a16="http://schemas.microsoft.com/office/drawing/2014/main" id="{207C3AC5-C7E0-4F12-AA4C-3F38CDE38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6603" y="3845842"/>
            <a:ext cx="1230870" cy="375246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Iekļauj PMP sēdes darba kārtībā jautājumu par iesnieguma izskatīšanu </a:t>
            </a:r>
          </a:p>
        </p:txBody>
      </p: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BB127C39-8B6C-4877-A457-B2C4C8CE9D1F}"/>
              </a:ext>
            </a:extLst>
          </p:cNvPr>
          <p:cNvCxnSpPr>
            <a:cxnSpLocks/>
            <a:stCxn id="125" idx="2"/>
            <a:endCxn id="63" idx="0"/>
          </p:cNvCxnSpPr>
          <p:nvPr/>
        </p:nvCxnSpPr>
        <p:spPr>
          <a:xfrm flipH="1">
            <a:off x="3117638" y="4221088"/>
            <a:ext cx="4401" cy="1549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Line 92">
            <a:extLst>
              <a:ext uri="{FF2B5EF4-FFF2-40B4-BE49-F238E27FC236}">
                <a16:creationId xmlns:a16="http://schemas.microsoft.com/office/drawing/2014/main" id="{A5F69DF9-671B-4963-9EC2-FB744A627D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2958" y="5813648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28" name="AutoShape 71">
            <a:extLst>
              <a:ext uri="{FF2B5EF4-FFF2-40B4-BE49-F238E27FC236}">
                <a16:creationId xmlns:a16="http://schemas.microsoft.com/office/drawing/2014/main" id="{5CE975A2-BCA1-4217-8815-799AB4351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6550" y="5997819"/>
            <a:ext cx="915988" cy="332463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individuālo studiju plānu</a:t>
            </a:r>
          </a:p>
        </p:txBody>
      </p:sp>
      <p:sp>
        <p:nvSpPr>
          <p:cNvPr id="129" name="AutoShape 11">
            <a:extLst>
              <a:ext uri="{FF2B5EF4-FFF2-40B4-BE49-F238E27FC236}">
                <a16:creationId xmlns:a16="http://schemas.microsoft.com/office/drawing/2014/main" id="{5B6D17AD-4B92-4957-AC58-A3CAB0A5A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334" y="6226868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30" name="Text Box 4">
            <a:extLst>
              <a:ext uri="{FF2B5EF4-FFF2-40B4-BE49-F238E27FC236}">
                <a16:creationId xmlns:a16="http://schemas.microsoft.com/office/drawing/2014/main" id="{90EF4E16-C35F-4ECD-9F71-1460FA14B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9079" y="5867617"/>
            <a:ext cx="725052" cy="514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Koledžas vadītāja vietnieks studiju jomā</a:t>
            </a:r>
          </a:p>
        </p:txBody>
      </p:sp>
      <p:sp>
        <p:nvSpPr>
          <p:cNvPr id="131" name="AutoShape 73">
            <a:extLst>
              <a:ext uri="{FF2B5EF4-FFF2-40B4-BE49-F238E27FC236}">
                <a16:creationId xmlns:a16="http://schemas.microsoft.com/office/drawing/2014/main" id="{22E02101-AE40-4DBF-AC4F-BBB8BFBE7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1759" y="5929723"/>
            <a:ext cx="1079500" cy="400558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2353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2353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Kontrolē individuālā studiju plāna izpildi</a:t>
            </a:r>
          </a:p>
        </p:txBody>
      </p:sp>
      <p:sp>
        <p:nvSpPr>
          <p:cNvPr id="134" name="AutoShape 9">
            <a:extLst>
              <a:ext uri="{FF2B5EF4-FFF2-40B4-BE49-F238E27FC236}">
                <a16:creationId xmlns:a16="http://schemas.microsoft.com/office/drawing/2014/main" id="{C65A3835-2FC3-46E8-A666-EEFFBF635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4127" y="2310101"/>
            <a:ext cx="994089" cy="36231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Ievada info PRIS un e-klasē</a:t>
            </a:r>
          </a:p>
          <a:p>
            <a:pPr algn="ctr"/>
            <a:endParaRPr lang="lv-LV" sz="800" dirty="0"/>
          </a:p>
        </p:txBody>
      </p:sp>
      <p:sp>
        <p:nvSpPr>
          <p:cNvPr id="135" name="AutoShape 18">
            <a:extLst>
              <a:ext uri="{FF2B5EF4-FFF2-40B4-BE49-F238E27FC236}">
                <a16:creationId xmlns:a16="http://schemas.microsoft.com/office/drawing/2014/main" id="{FD22F165-9C3E-42AE-B7FB-AC0D1D470C1C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9741570" y="2564461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37" name="Rectangle 3">
            <a:extLst>
              <a:ext uri="{FF2B5EF4-FFF2-40B4-BE49-F238E27FC236}">
                <a16:creationId xmlns:a16="http://schemas.microsoft.com/office/drawing/2014/main" id="{8C622CF7-59ED-4025-9EBD-8ECCC14C1C16}"/>
              </a:ext>
            </a:extLst>
          </p:cNvPr>
          <p:cNvSpPr txBox="1">
            <a:spLocks noChangeArrowheads="1"/>
          </p:cNvSpPr>
          <p:nvPr/>
        </p:nvSpPr>
        <p:spPr>
          <a:xfrm>
            <a:off x="2166971" y="50858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lv-LV" sz="1200" kern="0" dirty="0">
                <a:solidFill>
                  <a:schemeClr val="tx1"/>
                </a:solidFill>
              </a:rPr>
              <a:t>P02.3 Studējošo uzņemšana (2)</a:t>
            </a:r>
          </a:p>
        </p:txBody>
      </p:sp>
      <p:sp>
        <p:nvSpPr>
          <p:cNvPr id="79" name="AutoShape 16">
            <a:extLst>
              <a:ext uri="{FF2B5EF4-FFF2-40B4-BE49-F238E27FC236}">
                <a16:creationId xmlns:a16="http://schemas.microsoft.com/office/drawing/2014/main" id="{98B2D1CE-8A4A-4F03-8E22-025500C072C6}"/>
              </a:ext>
            </a:extLst>
          </p:cNvPr>
          <p:cNvSpPr>
            <a:spLocks/>
          </p:cNvSpPr>
          <p:nvPr/>
        </p:nvSpPr>
        <p:spPr bwMode="auto">
          <a:xfrm>
            <a:off x="3884242" y="5862989"/>
            <a:ext cx="940321" cy="251720"/>
          </a:xfrm>
          <a:prstGeom prst="accentCallout2">
            <a:avLst>
              <a:gd name="adj1" fmla="val 24852"/>
              <a:gd name="adj2" fmla="val -5692"/>
              <a:gd name="adj3" fmla="val 23727"/>
              <a:gd name="adj4" fmla="val -19136"/>
              <a:gd name="adj5" fmla="val 87928"/>
              <a:gd name="adj6" fmla="val -36590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Apstiprina Koledžas vadītājs</a:t>
            </a:r>
          </a:p>
          <a:p>
            <a:endParaRPr lang="lv-LV" sz="800" dirty="0"/>
          </a:p>
          <a:p>
            <a:endParaRPr lang="lv-LV" sz="800" dirty="0"/>
          </a:p>
        </p:txBody>
      </p:sp>
      <p:sp>
        <p:nvSpPr>
          <p:cNvPr id="84" name="AutoShape 9">
            <a:extLst>
              <a:ext uri="{FF2B5EF4-FFF2-40B4-BE49-F238E27FC236}">
                <a16:creationId xmlns:a16="http://schemas.microsoft.com/office/drawing/2014/main" id="{9F72C1C2-2224-4D79-ADAB-43AF1B061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4127" y="1042280"/>
            <a:ext cx="994089" cy="36231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Dokumentus ievieto studējošā lietā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114F5C85-F2B6-4EA5-864E-4A0D14A18139}"/>
              </a:ext>
            </a:extLst>
          </p:cNvPr>
          <p:cNvCxnSpPr>
            <a:cxnSpLocks/>
            <a:stCxn id="134" idx="0"/>
            <a:endCxn id="84" idx="2"/>
          </p:cNvCxnSpPr>
          <p:nvPr/>
        </p:nvCxnSpPr>
        <p:spPr>
          <a:xfrm flipV="1">
            <a:off x="9381171" y="1404591"/>
            <a:ext cx="0" cy="9055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8">
            <a:extLst>
              <a:ext uri="{FF2B5EF4-FFF2-40B4-BE49-F238E27FC236}">
                <a16:creationId xmlns:a16="http://schemas.microsoft.com/office/drawing/2014/main" id="{AD17108F-58C5-4F32-95F1-4730995C8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76" name="AutoShape 18">
            <a:extLst>
              <a:ext uri="{FF2B5EF4-FFF2-40B4-BE49-F238E27FC236}">
                <a16:creationId xmlns:a16="http://schemas.microsoft.com/office/drawing/2014/main" id="{A0588EC7-EF70-4948-AE8A-072C4437EE69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287132" y="3125710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77" name="Line 92">
            <a:extLst>
              <a:ext uri="{FF2B5EF4-FFF2-40B4-BE49-F238E27FC236}">
                <a16:creationId xmlns:a16="http://schemas.microsoft.com/office/drawing/2014/main" id="{33E5DF20-C60F-4384-888D-AD95C6F479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6774" y="338219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78" name="Text Box 8">
            <a:extLst>
              <a:ext uri="{FF2B5EF4-FFF2-40B4-BE49-F238E27FC236}">
                <a16:creationId xmlns:a16="http://schemas.microsoft.com/office/drawing/2014/main" id="{68A8CDEF-6258-4A02-B084-FCF061399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6198" y="3393551"/>
            <a:ext cx="923762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Eksperts profesionālās izglītības jomā</a:t>
            </a:r>
          </a:p>
        </p:txBody>
      </p:sp>
      <p:sp>
        <p:nvSpPr>
          <p:cNvPr id="80" name="AutoShape 73">
            <a:extLst>
              <a:ext uri="{FF2B5EF4-FFF2-40B4-BE49-F238E27FC236}">
                <a16:creationId xmlns:a16="http://schemas.microsoft.com/office/drawing/2014/main" id="{586C2BFA-86B4-47F8-AC09-3B4DC4272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6893" y="3413920"/>
            <a:ext cx="1169530" cy="312302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82353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82353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Ievada info VIIS par studējošajiem</a:t>
            </a:r>
          </a:p>
        </p:txBody>
      </p:sp>
      <p:sp>
        <p:nvSpPr>
          <p:cNvPr id="81" name="AutoShape 18">
            <a:extLst>
              <a:ext uri="{FF2B5EF4-FFF2-40B4-BE49-F238E27FC236}">
                <a16:creationId xmlns:a16="http://schemas.microsoft.com/office/drawing/2014/main" id="{66A0A4E3-B3CB-46A1-BD64-33244C248698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934860" y="3578575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82" name="AutoShape 16">
            <a:extLst>
              <a:ext uri="{FF2B5EF4-FFF2-40B4-BE49-F238E27FC236}">
                <a16:creationId xmlns:a16="http://schemas.microsoft.com/office/drawing/2014/main" id="{6F46D6F6-9FFF-4884-96F5-0FEBCE2734CB}"/>
              </a:ext>
            </a:extLst>
          </p:cNvPr>
          <p:cNvSpPr>
            <a:spLocks/>
          </p:cNvSpPr>
          <p:nvPr/>
        </p:nvSpPr>
        <p:spPr bwMode="auto">
          <a:xfrm>
            <a:off x="5216571" y="3340232"/>
            <a:ext cx="760484" cy="365344"/>
          </a:xfrm>
          <a:prstGeom prst="accentCallout2">
            <a:avLst>
              <a:gd name="adj1" fmla="val 12558"/>
              <a:gd name="adj2" fmla="val -4389"/>
              <a:gd name="adj3" fmla="val 12557"/>
              <a:gd name="adj4" fmla="val -15812"/>
              <a:gd name="adj5" fmla="val 38182"/>
              <a:gd name="adj6" fmla="val -28139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5 </a:t>
            </a:r>
            <a:r>
              <a:rPr lang="lv-LV" sz="800" dirty="0" err="1"/>
              <a:t>d.d</a:t>
            </a:r>
            <a:r>
              <a:rPr lang="lv-LV" sz="800" dirty="0"/>
              <a:t>. laikā pēc ieskaitīšanas grupā</a:t>
            </a:r>
          </a:p>
          <a:p>
            <a:endParaRPr lang="lv-LV" sz="800" dirty="0"/>
          </a:p>
        </p:txBody>
      </p:sp>
      <p:sp>
        <p:nvSpPr>
          <p:cNvPr id="86" name="AutoShape 16">
            <a:extLst>
              <a:ext uri="{FF2B5EF4-FFF2-40B4-BE49-F238E27FC236}">
                <a16:creationId xmlns:a16="http://schemas.microsoft.com/office/drawing/2014/main" id="{BB30620F-6E8B-46E3-9199-E5E0C8679E25}"/>
              </a:ext>
            </a:extLst>
          </p:cNvPr>
          <p:cNvSpPr>
            <a:spLocks/>
          </p:cNvSpPr>
          <p:nvPr/>
        </p:nvSpPr>
        <p:spPr bwMode="auto">
          <a:xfrm>
            <a:off x="9527468" y="1867234"/>
            <a:ext cx="310161" cy="231540"/>
          </a:xfrm>
          <a:prstGeom prst="accentCallout2">
            <a:avLst>
              <a:gd name="adj1" fmla="val 12558"/>
              <a:gd name="adj2" fmla="val -4389"/>
              <a:gd name="adj3" fmla="val 12557"/>
              <a:gd name="adj4" fmla="val -15812"/>
              <a:gd name="adj5" fmla="val 188839"/>
              <a:gd name="adj6" fmla="val -48785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5 </a:t>
            </a:r>
            <a:r>
              <a:rPr lang="lv-LV" sz="800" dirty="0" err="1"/>
              <a:t>d.d</a:t>
            </a:r>
            <a:r>
              <a:rPr lang="lv-LV" sz="800" dirty="0"/>
              <a:t>. laikā </a:t>
            </a:r>
          </a:p>
        </p:txBody>
      </p:sp>
    </p:spTree>
    <p:extLst>
      <p:ext uri="{BB962C8B-B14F-4D97-AF65-F5344CB8AC3E}">
        <p14:creationId xmlns:p14="http://schemas.microsoft.com/office/powerpoint/2010/main" val="1092155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43238" y="428626"/>
            <a:ext cx="9124763" cy="6073775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lv-LV" sz="3600" b="1" i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2059920" y="80147"/>
            <a:ext cx="8280400" cy="260350"/>
          </a:xfrm>
        </p:spPr>
        <p:txBody>
          <a:bodyPr/>
          <a:lstStyle/>
          <a:p>
            <a:r>
              <a:rPr lang="lv-LV" sz="1200" dirty="0"/>
              <a:t>P02.4 Studiju procesa norise (1)</a:t>
            </a:r>
          </a:p>
        </p:txBody>
      </p:sp>
      <p:sp>
        <p:nvSpPr>
          <p:cNvPr id="86" name="Text Box 5">
            <a:extLst>
              <a:ext uri="{FF2B5EF4-FFF2-40B4-BE49-F238E27FC236}">
                <a16:creationId xmlns:a16="http://schemas.microsoft.com/office/drawing/2014/main" id="{E36F96E7-24A9-45B4-92F5-20C3B7804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433" y="1143130"/>
            <a:ext cx="827088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Mācībspēki</a:t>
            </a:r>
          </a:p>
        </p:txBody>
      </p:sp>
      <p:sp>
        <p:nvSpPr>
          <p:cNvPr id="90" name="AutoShape 7">
            <a:extLst>
              <a:ext uri="{FF2B5EF4-FFF2-40B4-BE49-F238E27FC236}">
                <a16:creationId xmlns:a16="http://schemas.microsoft.com/office/drawing/2014/main" id="{5F99FAD5-7AA7-4818-BACA-FF77A6CC6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2409" y="470696"/>
            <a:ext cx="1492783" cy="461278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Sagatavo nodarbību sarakstu nedēļai, ievada e-klasē, veic nepieciešamās izmaiņas nodarbību sarakstā</a:t>
            </a:r>
          </a:p>
          <a:p>
            <a:pPr algn="ctr">
              <a:defRPr/>
            </a:pPr>
            <a:endParaRPr lang="lv-LV" sz="800" dirty="0"/>
          </a:p>
        </p:txBody>
      </p:sp>
      <p:sp>
        <p:nvSpPr>
          <p:cNvPr id="91" name="Text Box 13">
            <a:extLst>
              <a:ext uri="{FF2B5EF4-FFF2-40B4-BE49-F238E27FC236}">
                <a16:creationId xmlns:a16="http://schemas.microsoft.com/office/drawing/2014/main" id="{D294863A-81F5-4F20-B2AA-889CD99E8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7258" y="6029851"/>
            <a:ext cx="696913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PMP</a:t>
            </a:r>
          </a:p>
        </p:txBody>
      </p:sp>
      <p:sp>
        <p:nvSpPr>
          <p:cNvPr id="94" name="AutoShape 15">
            <a:extLst>
              <a:ext uri="{FF2B5EF4-FFF2-40B4-BE49-F238E27FC236}">
                <a16:creationId xmlns:a16="http://schemas.microsoft.com/office/drawing/2014/main" id="{BAEA9521-DE0E-4EB9-AD42-13AD035BD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8377" y="1151896"/>
            <a:ext cx="1586886" cy="40258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Vada nodarbības atbilstoši nodarbību sarakstam, vada individuālās/grupas konsultācijas</a:t>
            </a:r>
          </a:p>
        </p:txBody>
      </p:sp>
      <p:sp>
        <p:nvSpPr>
          <p:cNvPr id="96" name="AutoShape 17">
            <a:extLst>
              <a:ext uri="{FF2B5EF4-FFF2-40B4-BE49-F238E27FC236}">
                <a16:creationId xmlns:a16="http://schemas.microsoft.com/office/drawing/2014/main" id="{2270143E-2FAA-4D9F-82B6-79A1C08EF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281" y="1160290"/>
            <a:ext cx="1523998" cy="40258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Informē vadītāja vietnieku par nepieciešamajām  izmaiņām nodarbību sarakstā</a:t>
            </a:r>
          </a:p>
        </p:txBody>
      </p:sp>
      <p:sp>
        <p:nvSpPr>
          <p:cNvPr id="97" name="AutoShape 18">
            <a:extLst>
              <a:ext uri="{FF2B5EF4-FFF2-40B4-BE49-F238E27FC236}">
                <a16:creationId xmlns:a16="http://schemas.microsoft.com/office/drawing/2014/main" id="{C4E9C236-48F4-46AD-9C1A-94EAD3D18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017" y="2718604"/>
            <a:ext cx="1352551" cy="374071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rīkojuma projektu par studiju pārtraukšanu/ </a:t>
            </a:r>
            <a:r>
              <a:rPr lang="lv-LV" sz="800" dirty="0" err="1"/>
              <a:t>eksmatrikulēšanu</a:t>
            </a:r>
            <a:endParaRPr lang="lv-LV" sz="800" dirty="0"/>
          </a:p>
        </p:txBody>
      </p:sp>
      <p:cxnSp>
        <p:nvCxnSpPr>
          <p:cNvPr id="99" name="AutoShape 22">
            <a:extLst>
              <a:ext uri="{FF2B5EF4-FFF2-40B4-BE49-F238E27FC236}">
                <a16:creationId xmlns:a16="http://schemas.microsoft.com/office/drawing/2014/main" id="{DC7E1530-94C4-4A96-8105-320D191F6D1B}"/>
              </a:ext>
            </a:extLst>
          </p:cNvPr>
          <p:cNvCxnSpPr>
            <a:cxnSpLocks noChangeShapeType="1"/>
            <a:stCxn id="94" idx="2"/>
            <a:endCxn id="103" idx="0"/>
          </p:cNvCxnSpPr>
          <p:nvPr/>
        </p:nvCxnSpPr>
        <p:spPr bwMode="auto">
          <a:xfrm flipH="1">
            <a:off x="3388800" y="1554476"/>
            <a:ext cx="3020" cy="119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1" name="AutoShape 11">
            <a:extLst>
              <a:ext uri="{FF2B5EF4-FFF2-40B4-BE49-F238E27FC236}">
                <a16:creationId xmlns:a16="http://schemas.microsoft.com/office/drawing/2014/main" id="{CC9AF4F8-0801-4FC1-876B-FD08D0134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2408" y="803160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02" name="Text Box 27">
            <a:extLst>
              <a:ext uri="{FF2B5EF4-FFF2-40B4-BE49-F238E27FC236}">
                <a16:creationId xmlns:a16="http://schemas.microsoft.com/office/drawing/2014/main" id="{2A0B2831-6918-4211-82A1-5BD5C1DDF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433" y="2142780"/>
            <a:ext cx="827088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Biroja administrators</a:t>
            </a:r>
          </a:p>
        </p:txBody>
      </p:sp>
      <p:sp>
        <p:nvSpPr>
          <p:cNvPr id="103" name="AutoShape 28">
            <a:extLst>
              <a:ext uri="{FF2B5EF4-FFF2-40B4-BE49-F238E27FC236}">
                <a16:creationId xmlns:a16="http://schemas.microsoft.com/office/drawing/2014/main" id="{5BE6ABA2-1FDD-4EAB-9FE1-EEEEA2575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4053" y="1674138"/>
            <a:ext cx="1029494" cy="29232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Aizpilda žurnālu </a:t>
            </a:r>
          </a:p>
          <a:p>
            <a:pPr algn="ctr"/>
            <a:r>
              <a:rPr lang="lv-LV" sz="800" dirty="0"/>
              <a:t>e-klasē</a:t>
            </a:r>
          </a:p>
        </p:txBody>
      </p:sp>
      <p:sp>
        <p:nvSpPr>
          <p:cNvPr id="105" name="AutoShape 29">
            <a:extLst>
              <a:ext uri="{FF2B5EF4-FFF2-40B4-BE49-F238E27FC236}">
                <a16:creationId xmlns:a16="http://schemas.microsoft.com/office/drawing/2014/main" id="{75FAC27E-B83B-4BFD-90AA-3D00095D0C79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811341" y="1821714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06" name="Text Box 33">
            <a:extLst>
              <a:ext uri="{FF2B5EF4-FFF2-40B4-BE49-F238E27FC236}">
                <a16:creationId xmlns:a16="http://schemas.microsoft.com/office/drawing/2014/main" id="{5562D0D6-29BE-4374-9854-737201D05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238" y="5157997"/>
            <a:ext cx="430844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PRAK</a:t>
            </a:r>
          </a:p>
        </p:txBody>
      </p:sp>
      <p:sp>
        <p:nvSpPr>
          <p:cNvPr id="107" name="AutoShape 34">
            <a:extLst>
              <a:ext uri="{FF2B5EF4-FFF2-40B4-BE49-F238E27FC236}">
                <a16:creationId xmlns:a16="http://schemas.microsoft.com/office/drawing/2014/main" id="{D2D84D4F-5FC8-4B47-86A4-E037DBC40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4785" y="5064330"/>
            <a:ext cx="1395973" cy="43409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Analizē sekmju un apmeklējuma problēmas, pieņem lēmumus, raksta protokolu</a:t>
            </a:r>
          </a:p>
        </p:txBody>
      </p:sp>
      <p:cxnSp>
        <p:nvCxnSpPr>
          <p:cNvPr id="108" name="AutoShape 48">
            <a:extLst>
              <a:ext uri="{FF2B5EF4-FFF2-40B4-BE49-F238E27FC236}">
                <a16:creationId xmlns:a16="http://schemas.microsoft.com/office/drawing/2014/main" id="{E7C90FBD-3D46-47CD-9054-1EABFDD83117}"/>
              </a:ext>
            </a:extLst>
          </p:cNvPr>
          <p:cNvCxnSpPr>
            <a:cxnSpLocks noChangeShapeType="1"/>
            <a:stCxn id="112" idx="3"/>
            <a:endCxn id="114" idx="1"/>
          </p:cNvCxnSpPr>
          <p:nvPr/>
        </p:nvCxnSpPr>
        <p:spPr bwMode="auto">
          <a:xfrm>
            <a:off x="5545864" y="1819950"/>
            <a:ext cx="398625" cy="179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9" name="AutoShape 49">
            <a:extLst>
              <a:ext uri="{FF2B5EF4-FFF2-40B4-BE49-F238E27FC236}">
                <a16:creationId xmlns:a16="http://schemas.microsoft.com/office/drawing/2014/main" id="{A11CF2BB-0CFB-46F0-944F-AF3A5F5CAB96}"/>
              </a:ext>
            </a:extLst>
          </p:cNvPr>
          <p:cNvCxnSpPr>
            <a:cxnSpLocks noChangeShapeType="1"/>
            <a:stCxn id="114" idx="3"/>
            <a:endCxn id="121" idx="1"/>
          </p:cNvCxnSpPr>
          <p:nvPr/>
        </p:nvCxnSpPr>
        <p:spPr bwMode="auto">
          <a:xfrm flipV="1">
            <a:off x="7035102" y="1811974"/>
            <a:ext cx="834711" cy="9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0" name="AutoShape 51">
            <a:extLst>
              <a:ext uri="{FF2B5EF4-FFF2-40B4-BE49-F238E27FC236}">
                <a16:creationId xmlns:a16="http://schemas.microsoft.com/office/drawing/2014/main" id="{F5B7FF2B-3ADF-4E3E-8F06-33EC65D62BEE}"/>
              </a:ext>
            </a:extLst>
          </p:cNvPr>
          <p:cNvCxnSpPr>
            <a:cxnSpLocks noChangeShapeType="1"/>
            <a:stCxn id="97" idx="3"/>
            <a:endCxn id="151" idx="0"/>
          </p:cNvCxnSpPr>
          <p:nvPr/>
        </p:nvCxnSpPr>
        <p:spPr bwMode="auto">
          <a:xfrm>
            <a:off x="7592568" y="2905640"/>
            <a:ext cx="72977" cy="115106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12" name="AutoShape 74">
            <a:extLst>
              <a:ext uri="{FF2B5EF4-FFF2-40B4-BE49-F238E27FC236}">
                <a16:creationId xmlns:a16="http://schemas.microsoft.com/office/drawing/2014/main" id="{E4144DCA-4266-4306-A092-5FFB1A6D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013" y="1678411"/>
            <a:ext cx="1085850" cy="28307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pārbaudes </a:t>
            </a:r>
          </a:p>
          <a:p>
            <a:pPr algn="ctr"/>
            <a:r>
              <a:rPr lang="lv-LV" sz="800" dirty="0"/>
              <a:t>darbu saturu</a:t>
            </a:r>
          </a:p>
        </p:txBody>
      </p:sp>
      <p:sp>
        <p:nvSpPr>
          <p:cNvPr id="114" name="AutoShape 85">
            <a:extLst>
              <a:ext uri="{FF2B5EF4-FFF2-40B4-BE49-F238E27FC236}">
                <a16:creationId xmlns:a16="http://schemas.microsoft.com/office/drawing/2014/main" id="{31B426F8-7561-4F7D-8D57-484A0AEC3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4489" y="1680209"/>
            <a:ext cx="1090613" cy="28307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 Organizē pārbaudījumus </a:t>
            </a:r>
          </a:p>
        </p:txBody>
      </p:sp>
      <p:cxnSp>
        <p:nvCxnSpPr>
          <p:cNvPr id="116" name="AutoShape 135">
            <a:extLst>
              <a:ext uri="{FF2B5EF4-FFF2-40B4-BE49-F238E27FC236}">
                <a16:creationId xmlns:a16="http://schemas.microsoft.com/office/drawing/2014/main" id="{907C0A64-1EFE-45C2-915D-DC259B863D24}"/>
              </a:ext>
            </a:extLst>
          </p:cNvPr>
          <p:cNvCxnSpPr>
            <a:cxnSpLocks noChangeShapeType="1"/>
            <a:stCxn id="206" idx="1"/>
            <a:endCxn id="94" idx="1"/>
          </p:cNvCxnSpPr>
          <p:nvPr/>
        </p:nvCxnSpPr>
        <p:spPr bwMode="auto">
          <a:xfrm rot="10800000">
            <a:off x="2598379" y="1353188"/>
            <a:ext cx="1970751" cy="1112843"/>
          </a:xfrm>
          <a:prstGeom prst="bentConnector3">
            <a:avLst>
              <a:gd name="adj1" fmla="val 1116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17" name="Text Box 33">
            <a:extLst>
              <a:ext uri="{FF2B5EF4-FFF2-40B4-BE49-F238E27FC236}">
                <a16:creationId xmlns:a16="http://schemas.microsoft.com/office/drawing/2014/main" id="{310CC3DE-E671-415A-A87B-93760DAE9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27" y="4512138"/>
            <a:ext cx="827088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Sociālais darbinieks</a:t>
            </a:r>
          </a:p>
        </p:txBody>
      </p:sp>
      <p:sp>
        <p:nvSpPr>
          <p:cNvPr id="120" name="Text Box 20">
            <a:extLst>
              <a:ext uri="{FF2B5EF4-FFF2-40B4-BE49-F238E27FC236}">
                <a16:creationId xmlns:a16="http://schemas.microsoft.com/office/drawing/2014/main" id="{3B67BF14-813B-49B5-A2DC-7172B1B43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9682" y="4000275"/>
            <a:ext cx="873910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 vadītājs</a:t>
            </a:r>
          </a:p>
        </p:txBody>
      </p:sp>
      <p:sp>
        <p:nvSpPr>
          <p:cNvPr id="121" name="AutoShape 85">
            <a:extLst>
              <a:ext uri="{FF2B5EF4-FFF2-40B4-BE49-F238E27FC236}">
                <a16:creationId xmlns:a16="http://schemas.microsoft.com/office/drawing/2014/main" id="{19AB7077-036C-405F-9032-9B4916ECE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813" y="1615174"/>
            <a:ext cx="1607779" cy="393601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Raksta protokolu par pārbaudījumu vērtējumu, iesniedz biroja administratoram 3 </a:t>
            </a:r>
            <a:r>
              <a:rPr lang="lv-LV" sz="800" dirty="0" err="1"/>
              <a:t>d.d</a:t>
            </a:r>
            <a:r>
              <a:rPr lang="lv-LV" sz="800" dirty="0"/>
              <a:t> laikā </a:t>
            </a:r>
          </a:p>
        </p:txBody>
      </p:sp>
      <p:sp>
        <p:nvSpPr>
          <p:cNvPr id="122" name="AutoShape 11">
            <a:extLst>
              <a:ext uri="{FF2B5EF4-FFF2-40B4-BE49-F238E27FC236}">
                <a16:creationId xmlns:a16="http://schemas.microsoft.com/office/drawing/2014/main" id="{55F7B5A1-E413-4610-A56B-5BC98AE9F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0156" y="1867972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123" name="AutoShape 48">
            <a:extLst>
              <a:ext uri="{FF2B5EF4-FFF2-40B4-BE49-F238E27FC236}">
                <a16:creationId xmlns:a16="http://schemas.microsoft.com/office/drawing/2014/main" id="{5198A98A-99F7-4C31-9C79-FD5949BF2EF5}"/>
              </a:ext>
            </a:extLst>
          </p:cNvPr>
          <p:cNvCxnSpPr>
            <a:cxnSpLocks noChangeShapeType="1"/>
            <a:stCxn id="121" idx="2"/>
            <a:endCxn id="154" idx="0"/>
          </p:cNvCxnSpPr>
          <p:nvPr/>
        </p:nvCxnSpPr>
        <p:spPr bwMode="auto">
          <a:xfrm>
            <a:off x="8673702" y="2008775"/>
            <a:ext cx="1064" cy="1656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4" name="AutoShape 48">
            <a:extLst>
              <a:ext uri="{FF2B5EF4-FFF2-40B4-BE49-F238E27FC236}">
                <a16:creationId xmlns:a16="http://schemas.microsoft.com/office/drawing/2014/main" id="{F70F69F5-A08D-4AFA-9037-12CB5336C642}"/>
              </a:ext>
            </a:extLst>
          </p:cNvPr>
          <p:cNvCxnSpPr>
            <a:cxnSpLocks noChangeShapeType="1"/>
            <a:stCxn id="94" idx="3"/>
            <a:endCxn id="96" idx="1"/>
          </p:cNvCxnSpPr>
          <p:nvPr/>
        </p:nvCxnSpPr>
        <p:spPr bwMode="auto">
          <a:xfrm>
            <a:off x="4185263" y="1353186"/>
            <a:ext cx="167018" cy="839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5" name="AutoShape 48">
            <a:extLst>
              <a:ext uri="{FF2B5EF4-FFF2-40B4-BE49-F238E27FC236}">
                <a16:creationId xmlns:a16="http://schemas.microsoft.com/office/drawing/2014/main" id="{AD198CFF-C33B-46F4-A2F6-880389264CF9}"/>
              </a:ext>
            </a:extLst>
          </p:cNvPr>
          <p:cNvCxnSpPr>
            <a:cxnSpLocks noChangeShapeType="1"/>
            <a:stCxn id="127" idx="2"/>
            <a:endCxn id="107" idx="0"/>
          </p:cNvCxnSpPr>
          <p:nvPr/>
        </p:nvCxnSpPr>
        <p:spPr bwMode="auto">
          <a:xfrm>
            <a:off x="2852285" y="4928595"/>
            <a:ext cx="486" cy="13573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6" name="AutoShape 48">
            <a:extLst>
              <a:ext uri="{FF2B5EF4-FFF2-40B4-BE49-F238E27FC236}">
                <a16:creationId xmlns:a16="http://schemas.microsoft.com/office/drawing/2014/main" id="{7C5521AA-AC67-47FF-AE76-498860B4C31B}"/>
              </a:ext>
            </a:extLst>
          </p:cNvPr>
          <p:cNvCxnSpPr>
            <a:cxnSpLocks noChangeShapeType="1"/>
            <a:stCxn id="103" idx="3"/>
            <a:endCxn id="112" idx="1"/>
          </p:cNvCxnSpPr>
          <p:nvPr/>
        </p:nvCxnSpPr>
        <p:spPr bwMode="auto">
          <a:xfrm flipV="1">
            <a:off x="3903547" y="1819950"/>
            <a:ext cx="556466" cy="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27" name="AutoShape 7">
            <a:extLst>
              <a:ext uri="{FF2B5EF4-FFF2-40B4-BE49-F238E27FC236}">
                <a16:creationId xmlns:a16="http://schemas.microsoft.com/office/drawing/2014/main" id="{5B7C095C-B448-4AEC-8D31-C48E3C1B4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3157" y="4479919"/>
            <a:ext cx="1378256" cy="448676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Uzrauga studējošo sekmes, nodarbību apmeklējumu e-klasē, informē PRAK par problēmām</a:t>
            </a:r>
          </a:p>
          <a:p>
            <a:pPr algn="ctr">
              <a:defRPr/>
            </a:pPr>
            <a:endParaRPr lang="lv-LV" sz="800" dirty="0"/>
          </a:p>
        </p:txBody>
      </p:sp>
      <p:sp>
        <p:nvSpPr>
          <p:cNvPr id="128" name="AutoShape 5">
            <a:hlinkClick r:id="rId2" action="ppaction://hlinksldjump"/>
            <a:extLst>
              <a:ext uri="{FF2B5EF4-FFF2-40B4-BE49-F238E27FC236}">
                <a16:creationId xmlns:a16="http://schemas.microsoft.com/office/drawing/2014/main" id="{9345B4BC-AB32-4987-9A9C-9C934F571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433" y="708334"/>
            <a:ext cx="845718" cy="357302"/>
          </a:xfrm>
          <a:prstGeom prst="homePlate">
            <a:avLst>
              <a:gd name="adj" fmla="val 50197"/>
            </a:avLst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lv-LV" sz="800" dirty="0"/>
              <a:t>P02.2 Studiju procesa plānošana   </a:t>
            </a:r>
          </a:p>
        </p:txBody>
      </p:sp>
      <p:sp>
        <p:nvSpPr>
          <p:cNvPr id="130" name="AutoShape 29">
            <a:extLst>
              <a:ext uri="{FF2B5EF4-FFF2-40B4-BE49-F238E27FC236}">
                <a16:creationId xmlns:a16="http://schemas.microsoft.com/office/drawing/2014/main" id="{0FB42460-3477-467A-9031-16D80B1E0598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027241" y="775562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131" name="AutoShape 48">
            <a:extLst>
              <a:ext uri="{FF2B5EF4-FFF2-40B4-BE49-F238E27FC236}">
                <a16:creationId xmlns:a16="http://schemas.microsoft.com/office/drawing/2014/main" id="{11A1A691-D84F-4259-A7C3-BA2D21C9F69D}"/>
              </a:ext>
            </a:extLst>
          </p:cNvPr>
          <p:cNvCxnSpPr>
            <a:cxnSpLocks noChangeShapeType="1"/>
            <a:stCxn id="90" idx="2"/>
            <a:endCxn id="94" idx="0"/>
          </p:cNvCxnSpPr>
          <p:nvPr/>
        </p:nvCxnSpPr>
        <p:spPr bwMode="auto">
          <a:xfrm>
            <a:off x="3388800" y="931974"/>
            <a:ext cx="3020" cy="21992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3" name="AutoShape 51">
            <a:extLst>
              <a:ext uri="{FF2B5EF4-FFF2-40B4-BE49-F238E27FC236}">
                <a16:creationId xmlns:a16="http://schemas.microsoft.com/office/drawing/2014/main" id="{9C61B6CB-C25E-4B74-B4D7-1FF0962CB685}"/>
              </a:ext>
            </a:extLst>
          </p:cNvPr>
          <p:cNvCxnSpPr>
            <a:cxnSpLocks noChangeShapeType="1"/>
            <a:stCxn id="96" idx="0"/>
            <a:endCxn id="90" idx="3"/>
          </p:cNvCxnSpPr>
          <p:nvPr/>
        </p:nvCxnSpPr>
        <p:spPr bwMode="auto">
          <a:xfrm rot="16200000" flipV="1">
            <a:off x="4395260" y="441269"/>
            <a:ext cx="458955" cy="979089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4" name="AutoShape 16">
            <a:extLst>
              <a:ext uri="{FF2B5EF4-FFF2-40B4-BE49-F238E27FC236}">
                <a16:creationId xmlns:a16="http://schemas.microsoft.com/office/drawing/2014/main" id="{7C5F8DC6-99CC-4CC2-ACE0-7060363CBD60}"/>
              </a:ext>
            </a:extLst>
          </p:cNvPr>
          <p:cNvSpPr>
            <a:spLocks/>
          </p:cNvSpPr>
          <p:nvPr/>
        </p:nvSpPr>
        <p:spPr bwMode="auto">
          <a:xfrm>
            <a:off x="6325570" y="1361581"/>
            <a:ext cx="857150" cy="262531"/>
          </a:xfrm>
          <a:prstGeom prst="accentCallout2">
            <a:avLst>
              <a:gd name="adj1" fmla="val 7949"/>
              <a:gd name="adj2" fmla="val -8824"/>
              <a:gd name="adj3" fmla="val 7949"/>
              <a:gd name="adj4" fmla="val -22056"/>
              <a:gd name="adj5" fmla="val 145790"/>
              <a:gd name="adj6" fmla="val -94622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Saskaņo Koledžas vadītājs</a:t>
            </a:r>
          </a:p>
          <a:p>
            <a:r>
              <a:rPr lang="lv-LV" sz="800" dirty="0"/>
              <a:t> </a:t>
            </a:r>
          </a:p>
        </p:txBody>
      </p:sp>
      <p:sp>
        <p:nvSpPr>
          <p:cNvPr id="135" name="AutoShape 11">
            <a:extLst>
              <a:ext uri="{FF2B5EF4-FFF2-40B4-BE49-F238E27FC236}">
                <a16:creationId xmlns:a16="http://schemas.microsoft.com/office/drawing/2014/main" id="{92048FA6-23A9-49BC-AD0E-E02E1FB43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6814" y="1839937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36" name="AutoShape 11">
            <a:extLst>
              <a:ext uri="{FF2B5EF4-FFF2-40B4-BE49-F238E27FC236}">
                <a16:creationId xmlns:a16="http://schemas.microsoft.com/office/drawing/2014/main" id="{BFC89DBE-5CEF-43FD-8280-3CE084242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4968" y="2953578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137" name="AutoShape 51">
            <a:extLst>
              <a:ext uri="{FF2B5EF4-FFF2-40B4-BE49-F238E27FC236}">
                <a16:creationId xmlns:a16="http://schemas.microsoft.com/office/drawing/2014/main" id="{C8A4F6C4-79D1-44C7-BF97-3C5DE8C510DE}"/>
              </a:ext>
            </a:extLst>
          </p:cNvPr>
          <p:cNvCxnSpPr>
            <a:cxnSpLocks noChangeShapeType="1"/>
            <a:stCxn id="128" idx="3"/>
            <a:endCxn id="90" idx="1"/>
          </p:cNvCxnSpPr>
          <p:nvPr/>
        </p:nvCxnSpPr>
        <p:spPr bwMode="auto">
          <a:xfrm flipV="1">
            <a:off x="2413152" y="701335"/>
            <a:ext cx="229257" cy="185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9" name="Line 6">
            <a:extLst>
              <a:ext uri="{FF2B5EF4-FFF2-40B4-BE49-F238E27FC236}">
                <a16:creationId xmlns:a16="http://schemas.microsoft.com/office/drawing/2014/main" id="{9371A556-B285-4722-95E2-3C18A31FF32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5113" y="108582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40" name="Line 65">
            <a:extLst>
              <a:ext uri="{FF2B5EF4-FFF2-40B4-BE49-F238E27FC236}">
                <a16:creationId xmlns:a16="http://schemas.microsoft.com/office/drawing/2014/main" id="{BE005F0F-5497-446E-90BB-DE22B4C87D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7137" y="2090979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43" name="Line 65">
            <a:extLst>
              <a:ext uri="{FF2B5EF4-FFF2-40B4-BE49-F238E27FC236}">
                <a16:creationId xmlns:a16="http://schemas.microsoft.com/office/drawing/2014/main" id="{F7C16641-64C5-4699-9B14-38A2A61E84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7137" y="393305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44" name="Line 65">
            <a:extLst>
              <a:ext uri="{FF2B5EF4-FFF2-40B4-BE49-F238E27FC236}">
                <a16:creationId xmlns:a16="http://schemas.microsoft.com/office/drawing/2014/main" id="{C4ABF318-A26A-47EF-BA82-E12360BBB9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3524" y="4437112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45" name="Line 65">
            <a:extLst>
              <a:ext uri="{FF2B5EF4-FFF2-40B4-BE49-F238E27FC236}">
                <a16:creationId xmlns:a16="http://schemas.microsoft.com/office/drawing/2014/main" id="{C388E65D-9D5B-4FE2-8198-071FD0453E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973839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46" name="Line 31">
            <a:extLst>
              <a:ext uri="{FF2B5EF4-FFF2-40B4-BE49-F238E27FC236}">
                <a16:creationId xmlns:a16="http://schemas.microsoft.com/office/drawing/2014/main" id="{8D28BA35-F6DF-4B59-8359-5969B44C9A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0886" y="594928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47" name="AutoShape 16">
            <a:extLst>
              <a:ext uri="{FF2B5EF4-FFF2-40B4-BE49-F238E27FC236}">
                <a16:creationId xmlns:a16="http://schemas.microsoft.com/office/drawing/2014/main" id="{FBE7DFB8-8247-43AB-8C01-472E2A5CE29E}"/>
              </a:ext>
            </a:extLst>
          </p:cNvPr>
          <p:cNvSpPr>
            <a:spLocks/>
          </p:cNvSpPr>
          <p:nvPr/>
        </p:nvSpPr>
        <p:spPr bwMode="auto">
          <a:xfrm>
            <a:off x="2132327" y="2549331"/>
            <a:ext cx="1010310" cy="421167"/>
          </a:xfrm>
          <a:prstGeom prst="accentCallout2">
            <a:avLst>
              <a:gd name="adj1" fmla="val 6026"/>
              <a:gd name="adj2" fmla="val 105108"/>
              <a:gd name="adj3" fmla="val 6027"/>
              <a:gd name="adj4" fmla="val 113164"/>
              <a:gd name="adj5" fmla="val 54827"/>
              <a:gd name="adj6" fmla="val 128784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Vienošanās par pārbaudījumu termiņa pagarinājumu</a:t>
            </a:r>
          </a:p>
        </p:txBody>
      </p:sp>
      <p:sp>
        <p:nvSpPr>
          <p:cNvPr id="148" name="AutoShape 16">
            <a:extLst>
              <a:ext uri="{FF2B5EF4-FFF2-40B4-BE49-F238E27FC236}">
                <a16:creationId xmlns:a16="http://schemas.microsoft.com/office/drawing/2014/main" id="{5B5B326B-37EA-4C87-BC87-FA11502737F1}"/>
              </a:ext>
            </a:extLst>
          </p:cNvPr>
          <p:cNvSpPr>
            <a:spLocks/>
          </p:cNvSpPr>
          <p:nvPr/>
        </p:nvSpPr>
        <p:spPr bwMode="auto">
          <a:xfrm>
            <a:off x="2789265" y="4026316"/>
            <a:ext cx="871914" cy="361864"/>
          </a:xfrm>
          <a:prstGeom prst="accentCallout2">
            <a:avLst>
              <a:gd name="adj1" fmla="val -1726"/>
              <a:gd name="adj2" fmla="val -6649"/>
              <a:gd name="adj3" fmla="val -1726"/>
              <a:gd name="adj4" fmla="val -17384"/>
              <a:gd name="adj5" fmla="val 129308"/>
              <a:gd name="adj6" fmla="val -51641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Ievada e-klasē </a:t>
            </a:r>
            <a:r>
              <a:rPr lang="lv-LV" sz="800" dirty="0" err="1"/>
              <a:t>info</a:t>
            </a:r>
            <a:r>
              <a:rPr lang="lv-LV" sz="800" dirty="0"/>
              <a:t> par  kavējumu iemesliem</a:t>
            </a:r>
          </a:p>
        </p:txBody>
      </p:sp>
      <p:sp>
        <p:nvSpPr>
          <p:cNvPr id="149" name="AutoShape 23">
            <a:extLst>
              <a:ext uri="{FF2B5EF4-FFF2-40B4-BE49-F238E27FC236}">
                <a16:creationId xmlns:a16="http://schemas.microsoft.com/office/drawing/2014/main" id="{8E0756BA-B222-4160-AF32-B2A0BEBF3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3474" y="3326249"/>
            <a:ext cx="814454" cy="291538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Reģistrē rīkojumu</a:t>
            </a:r>
          </a:p>
        </p:txBody>
      </p:sp>
      <p:sp>
        <p:nvSpPr>
          <p:cNvPr id="151" name="AutoShape 85">
            <a:extLst>
              <a:ext uri="{FF2B5EF4-FFF2-40B4-BE49-F238E27FC236}">
                <a16:creationId xmlns:a16="http://schemas.microsoft.com/office/drawing/2014/main" id="{23B96420-1E80-40E6-8158-DFEE73019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0680" y="4056706"/>
            <a:ext cx="849729" cy="244706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 </a:t>
            </a:r>
          </a:p>
          <a:p>
            <a:pPr algn="ctr"/>
            <a:r>
              <a:rPr lang="lv-LV" sz="800" dirty="0"/>
              <a:t>Paraksta rīkojumu</a:t>
            </a:r>
          </a:p>
          <a:p>
            <a:pPr algn="ctr"/>
            <a:endParaRPr lang="lv-LV" sz="800" dirty="0"/>
          </a:p>
        </p:txBody>
      </p:sp>
      <p:cxnSp>
        <p:nvCxnSpPr>
          <p:cNvPr id="152" name="AutoShape 51">
            <a:extLst>
              <a:ext uri="{FF2B5EF4-FFF2-40B4-BE49-F238E27FC236}">
                <a16:creationId xmlns:a16="http://schemas.microsoft.com/office/drawing/2014/main" id="{8B7CEBDC-FDD0-421C-94F3-49D8DD8E7F06}"/>
              </a:ext>
            </a:extLst>
          </p:cNvPr>
          <p:cNvCxnSpPr>
            <a:cxnSpLocks noChangeShapeType="1"/>
            <a:stCxn id="151" idx="3"/>
            <a:endCxn id="149" idx="2"/>
          </p:cNvCxnSpPr>
          <p:nvPr/>
        </p:nvCxnSpPr>
        <p:spPr bwMode="auto">
          <a:xfrm flipV="1">
            <a:off x="8090409" y="3617787"/>
            <a:ext cx="70293" cy="56127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53" name="AutoShape 29">
            <a:extLst>
              <a:ext uri="{FF2B5EF4-FFF2-40B4-BE49-F238E27FC236}">
                <a16:creationId xmlns:a16="http://schemas.microsoft.com/office/drawing/2014/main" id="{298C83DF-3D14-457F-B30D-777DC2EFDA21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443102" y="3478693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54" name="AutoShape 15">
            <a:extLst>
              <a:ext uri="{FF2B5EF4-FFF2-40B4-BE49-F238E27FC236}">
                <a16:creationId xmlns:a16="http://schemas.microsoft.com/office/drawing/2014/main" id="{762C8158-3B73-4BEC-BF8B-7A977A4D6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06" y="2174425"/>
            <a:ext cx="1344520" cy="40258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Ievada </a:t>
            </a:r>
            <a:r>
              <a:rPr lang="lv-LV" sz="800" dirty="0" err="1"/>
              <a:t>info</a:t>
            </a:r>
            <a:r>
              <a:rPr lang="lv-LV" sz="800" dirty="0"/>
              <a:t> par pārbaudījumu vērtējumu studējošā sekmju izrakstā</a:t>
            </a:r>
          </a:p>
          <a:p>
            <a:pPr algn="ctr"/>
            <a:endParaRPr lang="lv-LV" sz="800" dirty="0"/>
          </a:p>
        </p:txBody>
      </p:sp>
      <p:sp>
        <p:nvSpPr>
          <p:cNvPr id="155" name="AutoShape 15">
            <a:extLst>
              <a:ext uri="{FF2B5EF4-FFF2-40B4-BE49-F238E27FC236}">
                <a16:creationId xmlns:a16="http://schemas.microsoft.com/office/drawing/2014/main" id="{73EA238F-3910-4C15-9299-8EDFFBB55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440" y="2724596"/>
            <a:ext cx="1344520" cy="374071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Studiju gada noslēgumā sagatavo rīkojuma </a:t>
            </a:r>
          </a:p>
          <a:p>
            <a:pPr algn="ctr"/>
            <a:r>
              <a:rPr lang="lv-LV" sz="800" dirty="0"/>
              <a:t>projektu par pārcelšanu</a:t>
            </a:r>
          </a:p>
          <a:p>
            <a:pPr algn="ctr"/>
            <a:endParaRPr lang="lv-LV" sz="800" dirty="0"/>
          </a:p>
        </p:txBody>
      </p:sp>
      <p:sp>
        <p:nvSpPr>
          <p:cNvPr id="156" name="AutoShape 85">
            <a:extLst>
              <a:ext uri="{FF2B5EF4-FFF2-40B4-BE49-F238E27FC236}">
                <a16:creationId xmlns:a16="http://schemas.microsoft.com/office/drawing/2014/main" id="{9FBD8524-27AD-4D55-A058-7320EFB8D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8837" y="4056706"/>
            <a:ext cx="849729" cy="24780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 </a:t>
            </a:r>
          </a:p>
          <a:p>
            <a:pPr algn="ctr"/>
            <a:r>
              <a:rPr lang="lv-LV" sz="800" dirty="0"/>
              <a:t>Paraksta rīkojumu</a:t>
            </a:r>
          </a:p>
          <a:p>
            <a:pPr algn="ctr"/>
            <a:endParaRPr lang="lv-LV" sz="800" dirty="0"/>
          </a:p>
        </p:txBody>
      </p:sp>
      <p:sp>
        <p:nvSpPr>
          <p:cNvPr id="158" name="AutoShape 29">
            <a:extLst>
              <a:ext uri="{FF2B5EF4-FFF2-40B4-BE49-F238E27FC236}">
                <a16:creationId xmlns:a16="http://schemas.microsoft.com/office/drawing/2014/main" id="{F05C3BBD-A3EE-4599-87E7-B4D324365A4C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9181863" y="2112229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59" name="AutoShape 11">
            <a:extLst>
              <a:ext uri="{FF2B5EF4-FFF2-40B4-BE49-F238E27FC236}">
                <a16:creationId xmlns:a16="http://schemas.microsoft.com/office/drawing/2014/main" id="{C465F042-47C9-470E-B33D-DB5799BC3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764" y="2927103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61" name="AutoShape 23">
            <a:extLst>
              <a:ext uri="{FF2B5EF4-FFF2-40B4-BE49-F238E27FC236}">
                <a16:creationId xmlns:a16="http://schemas.microsoft.com/office/drawing/2014/main" id="{C2710909-85F8-44C2-A775-614E042F4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7674" y="2699847"/>
            <a:ext cx="705280" cy="266700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Reģistrē rīkojumu</a:t>
            </a:r>
          </a:p>
        </p:txBody>
      </p:sp>
      <p:cxnSp>
        <p:nvCxnSpPr>
          <p:cNvPr id="162" name="AutoShape 51">
            <a:extLst>
              <a:ext uri="{FF2B5EF4-FFF2-40B4-BE49-F238E27FC236}">
                <a16:creationId xmlns:a16="http://schemas.microsoft.com/office/drawing/2014/main" id="{80DAB18E-D4E2-4A91-88C6-C4FD6C21D716}"/>
              </a:ext>
            </a:extLst>
          </p:cNvPr>
          <p:cNvCxnSpPr>
            <a:cxnSpLocks noChangeShapeType="1"/>
            <a:stCxn id="156" idx="3"/>
            <a:endCxn id="161" idx="2"/>
          </p:cNvCxnSpPr>
          <p:nvPr/>
        </p:nvCxnSpPr>
        <p:spPr bwMode="auto">
          <a:xfrm flipV="1">
            <a:off x="9098566" y="2966547"/>
            <a:ext cx="751749" cy="121406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3" name="AutoShape 29">
            <a:extLst>
              <a:ext uri="{FF2B5EF4-FFF2-40B4-BE49-F238E27FC236}">
                <a16:creationId xmlns:a16="http://schemas.microsoft.com/office/drawing/2014/main" id="{A45E659A-6881-4597-901A-F31C6D13D2B8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0066118" y="2853060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164" name="AutoShape 48">
            <a:extLst>
              <a:ext uri="{FF2B5EF4-FFF2-40B4-BE49-F238E27FC236}">
                <a16:creationId xmlns:a16="http://schemas.microsoft.com/office/drawing/2014/main" id="{1315BEBA-AC36-4854-B3BD-E6FCF67D3671}"/>
              </a:ext>
            </a:extLst>
          </p:cNvPr>
          <p:cNvCxnSpPr>
            <a:cxnSpLocks noChangeShapeType="1"/>
            <a:stCxn id="154" idx="2"/>
            <a:endCxn id="155" idx="0"/>
          </p:cNvCxnSpPr>
          <p:nvPr/>
        </p:nvCxnSpPr>
        <p:spPr bwMode="auto">
          <a:xfrm flipH="1">
            <a:off x="8673700" y="2577005"/>
            <a:ext cx="1066" cy="1475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5" name="AutoShape 48">
            <a:extLst>
              <a:ext uri="{FF2B5EF4-FFF2-40B4-BE49-F238E27FC236}">
                <a16:creationId xmlns:a16="http://schemas.microsoft.com/office/drawing/2014/main" id="{B759CE0B-15AF-4741-BAA3-FCC648AEA1E1}"/>
              </a:ext>
            </a:extLst>
          </p:cNvPr>
          <p:cNvCxnSpPr>
            <a:cxnSpLocks noChangeShapeType="1"/>
            <a:stCxn id="155" idx="2"/>
            <a:endCxn id="156" idx="0"/>
          </p:cNvCxnSpPr>
          <p:nvPr/>
        </p:nvCxnSpPr>
        <p:spPr bwMode="auto">
          <a:xfrm>
            <a:off x="8673701" y="3098666"/>
            <a:ext cx="1" cy="95804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6" name="AutoShape 5">
            <a:hlinkClick r:id="rId3" action="ppaction://hlinksldjump"/>
            <a:extLst>
              <a:ext uri="{FF2B5EF4-FFF2-40B4-BE49-F238E27FC236}">
                <a16:creationId xmlns:a16="http://schemas.microsoft.com/office/drawing/2014/main" id="{27B50F15-4882-4CBE-9EEC-27733013D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6388" y="2252385"/>
            <a:ext cx="736116" cy="274047"/>
          </a:xfrm>
          <a:prstGeom prst="homePlate">
            <a:avLst>
              <a:gd name="adj" fmla="val 50197"/>
            </a:avLst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lv-LV" sz="800" dirty="0"/>
              <a:t>P02.5 Kvalifikācijas    </a:t>
            </a:r>
          </a:p>
        </p:txBody>
      </p:sp>
      <p:sp>
        <p:nvSpPr>
          <p:cNvPr id="167" name="Text Box 8">
            <a:extLst>
              <a:ext uri="{FF2B5EF4-FFF2-40B4-BE49-F238E27FC236}">
                <a16:creationId xmlns:a16="http://schemas.microsoft.com/office/drawing/2014/main" id="{8D4A3AF9-0AF2-4300-93F2-F25DC9955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168" name="AutoShape 7">
            <a:extLst>
              <a:ext uri="{FF2B5EF4-FFF2-40B4-BE49-F238E27FC236}">
                <a16:creationId xmlns:a16="http://schemas.microsoft.com/office/drawing/2014/main" id="{60F387C0-4187-407B-B718-96A47E446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3158" y="5990185"/>
            <a:ext cx="1387600" cy="358221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Izskata jautājumus par studiju procesa organizēšanu u.c. </a:t>
            </a:r>
          </a:p>
          <a:p>
            <a:pPr algn="ctr">
              <a:defRPr/>
            </a:pPr>
            <a:endParaRPr lang="lv-LV" sz="800" dirty="0"/>
          </a:p>
        </p:txBody>
      </p:sp>
      <p:sp>
        <p:nvSpPr>
          <p:cNvPr id="169" name="AutoShape 11">
            <a:extLst>
              <a:ext uri="{FF2B5EF4-FFF2-40B4-BE49-F238E27FC236}">
                <a16:creationId xmlns:a16="http://schemas.microsoft.com/office/drawing/2014/main" id="{BA97BFB2-BA72-40EE-8E34-776E39A72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526" y="6227884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170" name="AutoShape 54">
            <a:extLst>
              <a:ext uri="{FF2B5EF4-FFF2-40B4-BE49-F238E27FC236}">
                <a16:creationId xmlns:a16="http://schemas.microsoft.com/office/drawing/2014/main" id="{2CE7787D-0F9D-4E00-BF8F-4A94233DEDBA}"/>
              </a:ext>
            </a:extLst>
          </p:cNvPr>
          <p:cNvCxnSpPr>
            <a:cxnSpLocks noChangeShapeType="1"/>
            <a:stCxn id="107" idx="3"/>
            <a:endCxn id="171" idx="1"/>
          </p:cNvCxnSpPr>
          <p:nvPr/>
        </p:nvCxnSpPr>
        <p:spPr bwMode="auto">
          <a:xfrm>
            <a:off x="3550757" y="5281378"/>
            <a:ext cx="136330" cy="7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1" name="AutoShape 91">
            <a:extLst>
              <a:ext uri="{FF2B5EF4-FFF2-40B4-BE49-F238E27FC236}">
                <a16:creationId xmlns:a16="http://schemas.microsoft.com/office/drawing/2014/main" id="{2D457209-F859-4F1D-B6A4-EF4C1456B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7088" y="5108809"/>
            <a:ext cx="358775" cy="360363"/>
          </a:xfrm>
          <a:prstGeom prst="diamond">
            <a:avLst/>
          </a:prstGeom>
          <a:gradFill rotWithShape="1">
            <a:gsLst>
              <a:gs pos="0">
                <a:schemeClr val="bg1"/>
              </a:gs>
              <a:gs pos="100000">
                <a:srgbClr val="A5002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172" name="AutoShape 7">
            <a:extLst>
              <a:ext uri="{FF2B5EF4-FFF2-40B4-BE49-F238E27FC236}">
                <a16:creationId xmlns:a16="http://schemas.microsoft.com/office/drawing/2014/main" id="{679F52F7-E9E6-4572-AD93-C548C7A44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0268" y="533693"/>
            <a:ext cx="1225253" cy="360363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Veic  studējošo aptauju par studiju procesu, apkopo rezultātus  </a:t>
            </a:r>
          </a:p>
          <a:p>
            <a:pPr algn="ctr">
              <a:defRPr/>
            </a:pPr>
            <a:endParaRPr lang="lv-LV" sz="800" dirty="0"/>
          </a:p>
        </p:txBody>
      </p:sp>
      <p:sp>
        <p:nvSpPr>
          <p:cNvPr id="173" name="AutoShape 7">
            <a:extLst>
              <a:ext uri="{FF2B5EF4-FFF2-40B4-BE49-F238E27FC236}">
                <a16:creationId xmlns:a16="http://schemas.microsoft.com/office/drawing/2014/main" id="{BA4719AB-784B-4719-856D-CB7BD9520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4550" y="476672"/>
            <a:ext cx="1393672" cy="474402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endParaRPr lang="lv-LV" sz="800" dirty="0"/>
          </a:p>
          <a:p>
            <a:pPr algn="ctr">
              <a:defRPr/>
            </a:pPr>
            <a:r>
              <a:rPr lang="lv-LV" sz="800" dirty="0"/>
              <a:t>Aptauju rezultātus prezentē un analizē PMP un akadēmiskā personāla sanāksmēs</a:t>
            </a:r>
          </a:p>
          <a:p>
            <a:pPr algn="ctr">
              <a:defRPr/>
            </a:pPr>
            <a:endParaRPr lang="lv-LV" sz="800" dirty="0"/>
          </a:p>
        </p:txBody>
      </p:sp>
      <p:cxnSp>
        <p:nvCxnSpPr>
          <p:cNvPr id="174" name="AutoShape 49">
            <a:extLst>
              <a:ext uri="{FF2B5EF4-FFF2-40B4-BE49-F238E27FC236}">
                <a16:creationId xmlns:a16="http://schemas.microsoft.com/office/drawing/2014/main" id="{868311F4-F373-4F4D-88EF-D9C832D64655}"/>
              </a:ext>
            </a:extLst>
          </p:cNvPr>
          <p:cNvCxnSpPr>
            <a:cxnSpLocks noChangeShapeType="1"/>
            <a:stCxn id="172" idx="3"/>
            <a:endCxn id="173" idx="1"/>
          </p:cNvCxnSpPr>
          <p:nvPr/>
        </p:nvCxnSpPr>
        <p:spPr bwMode="auto">
          <a:xfrm flipV="1">
            <a:off x="8525520" y="713874"/>
            <a:ext cx="169030" cy="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5" name="AutoShape 29">
            <a:extLst>
              <a:ext uri="{FF2B5EF4-FFF2-40B4-BE49-F238E27FC236}">
                <a16:creationId xmlns:a16="http://schemas.microsoft.com/office/drawing/2014/main" id="{B7ADD8E2-D86F-42DD-A986-63CDD29B4400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9980272" y="786105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78" name="Line 65">
            <a:extLst>
              <a:ext uri="{FF2B5EF4-FFF2-40B4-BE49-F238E27FC236}">
                <a16:creationId xmlns:a16="http://schemas.microsoft.com/office/drawing/2014/main" id="{5CFCD2C5-02B9-4702-9E8E-88E7CA36ACC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7137" y="5517232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79" name="Text Box 66">
            <a:extLst>
              <a:ext uri="{FF2B5EF4-FFF2-40B4-BE49-F238E27FC236}">
                <a16:creationId xmlns:a16="http://schemas.microsoft.com/office/drawing/2014/main" id="{3758321A-99CA-4287-829E-5528D0948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2320" y="5558137"/>
            <a:ext cx="827088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Direktora vietnieks PR jomā</a:t>
            </a:r>
          </a:p>
        </p:txBody>
      </p:sp>
      <p:sp>
        <p:nvSpPr>
          <p:cNvPr id="180" name="AutoShape 18">
            <a:extLst>
              <a:ext uri="{FF2B5EF4-FFF2-40B4-BE49-F238E27FC236}">
                <a16:creationId xmlns:a16="http://schemas.microsoft.com/office/drawing/2014/main" id="{1053E52B-E8B6-4BCD-A943-A7F79F5D9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9346" y="3192474"/>
            <a:ext cx="991142" cy="59770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lēmuma projektu par PR pakalpojuma pārtraukšanu, izbeigšanu </a:t>
            </a:r>
          </a:p>
        </p:txBody>
      </p:sp>
      <p:cxnSp>
        <p:nvCxnSpPr>
          <p:cNvPr id="181" name="AutoShape 135">
            <a:extLst>
              <a:ext uri="{FF2B5EF4-FFF2-40B4-BE49-F238E27FC236}">
                <a16:creationId xmlns:a16="http://schemas.microsoft.com/office/drawing/2014/main" id="{1B2AB9C9-8939-4CEC-9E3B-AAD8843AF9C3}"/>
              </a:ext>
            </a:extLst>
          </p:cNvPr>
          <p:cNvCxnSpPr>
            <a:cxnSpLocks noChangeShapeType="1"/>
            <a:stCxn id="171" idx="3"/>
            <a:endCxn id="180" idx="2"/>
          </p:cNvCxnSpPr>
          <p:nvPr/>
        </p:nvCxnSpPr>
        <p:spPr bwMode="auto">
          <a:xfrm flipV="1">
            <a:off x="4045863" y="3790178"/>
            <a:ext cx="1569055" cy="14988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82" name="Text Box 102">
            <a:extLst>
              <a:ext uri="{FF2B5EF4-FFF2-40B4-BE49-F238E27FC236}">
                <a16:creationId xmlns:a16="http://schemas.microsoft.com/office/drawing/2014/main" id="{C530E5DC-3F83-41AE-A703-55356555B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1840" y="4634974"/>
            <a:ext cx="652935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dirty="0"/>
              <a:t>turpina pakalpojumu</a:t>
            </a:r>
          </a:p>
        </p:txBody>
      </p:sp>
      <p:sp>
        <p:nvSpPr>
          <p:cNvPr id="184" name="Text Box 102">
            <a:extLst>
              <a:ext uri="{FF2B5EF4-FFF2-40B4-BE49-F238E27FC236}">
                <a16:creationId xmlns:a16="http://schemas.microsoft.com/office/drawing/2014/main" id="{1141010B-5459-495D-A482-8098FD22B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120" y="5010027"/>
            <a:ext cx="789212" cy="27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dirty="0"/>
              <a:t>neturpina</a:t>
            </a:r>
          </a:p>
          <a:p>
            <a:r>
              <a:rPr lang="lv-LV" sz="800" dirty="0"/>
              <a:t>pakalpojumu </a:t>
            </a:r>
          </a:p>
        </p:txBody>
      </p:sp>
      <p:sp>
        <p:nvSpPr>
          <p:cNvPr id="186" name="AutoShape 85">
            <a:extLst>
              <a:ext uri="{FF2B5EF4-FFF2-40B4-BE49-F238E27FC236}">
                <a16:creationId xmlns:a16="http://schemas.microsoft.com/office/drawing/2014/main" id="{833D3088-CF8F-400E-B46C-B3661C48A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3150" y="4057834"/>
            <a:ext cx="780922" cy="244639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 </a:t>
            </a:r>
          </a:p>
          <a:p>
            <a:pPr algn="ctr"/>
            <a:r>
              <a:rPr lang="lv-LV" sz="800" dirty="0"/>
              <a:t>Saskaņo</a:t>
            </a:r>
          </a:p>
          <a:p>
            <a:pPr algn="ctr"/>
            <a:r>
              <a:rPr lang="lv-LV" sz="800" dirty="0"/>
              <a:t>lēmumu</a:t>
            </a:r>
          </a:p>
          <a:p>
            <a:pPr algn="ctr"/>
            <a:endParaRPr lang="lv-LV" sz="800" dirty="0"/>
          </a:p>
        </p:txBody>
      </p:sp>
      <p:cxnSp>
        <p:nvCxnSpPr>
          <p:cNvPr id="189" name="AutoShape 51">
            <a:extLst>
              <a:ext uri="{FF2B5EF4-FFF2-40B4-BE49-F238E27FC236}">
                <a16:creationId xmlns:a16="http://schemas.microsoft.com/office/drawing/2014/main" id="{8C0B95B5-4BDB-4BF7-83D6-277712C267AB}"/>
              </a:ext>
            </a:extLst>
          </p:cNvPr>
          <p:cNvCxnSpPr>
            <a:cxnSpLocks noChangeShapeType="1"/>
            <a:stCxn id="180" idx="3"/>
            <a:endCxn id="186" idx="0"/>
          </p:cNvCxnSpPr>
          <p:nvPr/>
        </p:nvCxnSpPr>
        <p:spPr bwMode="auto">
          <a:xfrm>
            <a:off x="6110489" y="3491327"/>
            <a:ext cx="243123" cy="56650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90" name="AutoShape 16">
            <a:extLst>
              <a:ext uri="{FF2B5EF4-FFF2-40B4-BE49-F238E27FC236}">
                <a16:creationId xmlns:a16="http://schemas.microsoft.com/office/drawing/2014/main" id="{AB726699-2956-46AD-8FB2-48502E6DBC95}"/>
              </a:ext>
            </a:extLst>
          </p:cNvPr>
          <p:cNvSpPr>
            <a:spLocks/>
          </p:cNvSpPr>
          <p:nvPr/>
        </p:nvSpPr>
        <p:spPr bwMode="auto">
          <a:xfrm>
            <a:off x="5634917" y="4599969"/>
            <a:ext cx="587153" cy="258119"/>
          </a:xfrm>
          <a:prstGeom prst="accentCallout2">
            <a:avLst>
              <a:gd name="adj1" fmla="val 14855"/>
              <a:gd name="adj2" fmla="val 105303"/>
              <a:gd name="adj3" fmla="val 14856"/>
              <a:gd name="adj4" fmla="val 119746"/>
              <a:gd name="adj5" fmla="val -111566"/>
              <a:gd name="adj6" fmla="val 93352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Saskaņo juriskonsults</a:t>
            </a:r>
          </a:p>
        </p:txBody>
      </p:sp>
      <p:sp>
        <p:nvSpPr>
          <p:cNvPr id="191" name="AutoShape 11">
            <a:extLst>
              <a:ext uri="{FF2B5EF4-FFF2-40B4-BE49-F238E27FC236}">
                <a16:creationId xmlns:a16="http://schemas.microsoft.com/office/drawing/2014/main" id="{B28FC773-C228-4E0B-A516-446FAAB56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3249" y="3639151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92" name="AutoShape 58">
            <a:extLst>
              <a:ext uri="{FF2B5EF4-FFF2-40B4-BE49-F238E27FC236}">
                <a16:creationId xmlns:a16="http://schemas.microsoft.com/office/drawing/2014/main" id="{1B7ACB07-F718-4E61-97E2-3F6831EF4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8844" y="5595911"/>
            <a:ext cx="1029534" cy="26554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lēmumu</a:t>
            </a:r>
          </a:p>
        </p:txBody>
      </p:sp>
      <p:cxnSp>
        <p:nvCxnSpPr>
          <p:cNvPr id="193" name="AutoShape 48">
            <a:extLst>
              <a:ext uri="{FF2B5EF4-FFF2-40B4-BE49-F238E27FC236}">
                <a16:creationId xmlns:a16="http://schemas.microsoft.com/office/drawing/2014/main" id="{9B575D99-3D5A-4FFA-B09C-BA473A9D3152}"/>
              </a:ext>
            </a:extLst>
          </p:cNvPr>
          <p:cNvCxnSpPr>
            <a:cxnSpLocks noChangeShapeType="1"/>
            <a:stCxn id="186" idx="2"/>
            <a:endCxn id="192" idx="0"/>
          </p:cNvCxnSpPr>
          <p:nvPr/>
        </p:nvCxnSpPr>
        <p:spPr bwMode="auto">
          <a:xfrm>
            <a:off x="6353611" y="4302473"/>
            <a:ext cx="0" cy="129343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4" name="AutoShape 51">
            <a:extLst>
              <a:ext uri="{FF2B5EF4-FFF2-40B4-BE49-F238E27FC236}">
                <a16:creationId xmlns:a16="http://schemas.microsoft.com/office/drawing/2014/main" id="{A95FF380-CD95-48E6-AB00-584F60397318}"/>
              </a:ext>
            </a:extLst>
          </p:cNvPr>
          <p:cNvCxnSpPr>
            <a:cxnSpLocks noChangeShapeType="1"/>
            <a:stCxn id="192" idx="3"/>
            <a:endCxn id="196" idx="2"/>
          </p:cNvCxnSpPr>
          <p:nvPr/>
        </p:nvCxnSpPr>
        <p:spPr bwMode="auto">
          <a:xfrm flipV="1">
            <a:off x="6868379" y="3610549"/>
            <a:ext cx="47617" cy="211813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96" name="AutoShape 58">
            <a:extLst>
              <a:ext uri="{FF2B5EF4-FFF2-40B4-BE49-F238E27FC236}">
                <a16:creationId xmlns:a16="http://schemas.microsoft.com/office/drawing/2014/main" id="{02CFE36C-EF45-4FF9-AB31-14CCDD471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6885" y="3325663"/>
            <a:ext cx="898221" cy="284886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Reģistrē lēmumu reģistrā</a:t>
            </a:r>
          </a:p>
        </p:txBody>
      </p:sp>
      <p:sp>
        <p:nvSpPr>
          <p:cNvPr id="197" name="AutoShape 29">
            <a:extLst>
              <a:ext uri="{FF2B5EF4-FFF2-40B4-BE49-F238E27FC236}">
                <a16:creationId xmlns:a16="http://schemas.microsoft.com/office/drawing/2014/main" id="{083E5ACE-7128-47B9-8C71-E3A3BDAD60A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7240061" y="3487117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198" name="AutoShape 48">
            <a:extLst>
              <a:ext uri="{FF2B5EF4-FFF2-40B4-BE49-F238E27FC236}">
                <a16:creationId xmlns:a16="http://schemas.microsoft.com/office/drawing/2014/main" id="{AABD1ADD-4233-4DC2-82FE-CBEC288C49EB}"/>
              </a:ext>
            </a:extLst>
          </p:cNvPr>
          <p:cNvCxnSpPr>
            <a:cxnSpLocks noChangeShapeType="1"/>
            <a:stCxn id="196" idx="0"/>
            <a:endCxn id="97" idx="2"/>
          </p:cNvCxnSpPr>
          <p:nvPr/>
        </p:nvCxnSpPr>
        <p:spPr bwMode="auto">
          <a:xfrm flipV="1">
            <a:off x="6915996" y="3092675"/>
            <a:ext cx="297" cy="2329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0" name="AutoShape 18">
            <a:extLst>
              <a:ext uri="{FF2B5EF4-FFF2-40B4-BE49-F238E27FC236}">
                <a16:creationId xmlns:a16="http://schemas.microsoft.com/office/drawing/2014/main" id="{EEB134ED-5485-4833-82E3-6774BCC4D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3880" y="2695376"/>
            <a:ext cx="1138840" cy="490282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Ja nepieciešams, sagatavo rīkojuma projektu par individuālo studiju plānu</a:t>
            </a:r>
          </a:p>
        </p:txBody>
      </p:sp>
      <p:cxnSp>
        <p:nvCxnSpPr>
          <p:cNvPr id="201" name="AutoShape 48">
            <a:extLst>
              <a:ext uri="{FF2B5EF4-FFF2-40B4-BE49-F238E27FC236}">
                <a16:creationId xmlns:a16="http://schemas.microsoft.com/office/drawing/2014/main" id="{AAD595C7-AF22-4B45-BAC4-0F3CF121E44C}"/>
              </a:ext>
            </a:extLst>
          </p:cNvPr>
          <p:cNvCxnSpPr>
            <a:cxnSpLocks noChangeShapeType="1"/>
            <a:stCxn id="171" idx="0"/>
            <a:endCxn id="200" idx="2"/>
          </p:cNvCxnSpPr>
          <p:nvPr/>
        </p:nvCxnSpPr>
        <p:spPr bwMode="auto">
          <a:xfrm flipH="1" flipV="1">
            <a:off x="3863301" y="3185658"/>
            <a:ext cx="3175" cy="1923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2" name="AutoShape 11">
            <a:extLst>
              <a:ext uri="{FF2B5EF4-FFF2-40B4-BE49-F238E27FC236}">
                <a16:creationId xmlns:a16="http://schemas.microsoft.com/office/drawing/2014/main" id="{6128A95E-BA45-40BF-A982-A2349F7AC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4726" y="3053539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203" name="AutoShape 11">
            <a:extLst>
              <a:ext uri="{FF2B5EF4-FFF2-40B4-BE49-F238E27FC236}">
                <a16:creationId xmlns:a16="http://schemas.microsoft.com/office/drawing/2014/main" id="{23145819-8241-4A59-8816-1D69C801A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5762" y="5325065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204" name="AutoShape 85">
            <a:extLst>
              <a:ext uri="{FF2B5EF4-FFF2-40B4-BE49-F238E27FC236}">
                <a16:creationId xmlns:a16="http://schemas.microsoft.com/office/drawing/2014/main" id="{260A6096-9C85-4812-B8AB-349C2AA2C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5506" y="4064550"/>
            <a:ext cx="849729" cy="23748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 </a:t>
            </a:r>
          </a:p>
          <a:p>
            <a:pPr algn="ctr"/>
            <a:r>
              <a:rPr lang="lv-LV" sz="800" dirty="0"/>
              <a:t>Paraksta rīkojumu</a:t>
            </a:r>
          </a:p>
          <a:p>
            <a:pPr algn="ctr"/>
            <a:endParaRPr lang="lv-LV" sz="800" dirty="0"/>
          </a:p>
        </p:txBody>
      </p:sp>
      <p:cxnSp>
        <p:nvCxnSpPr>
          <p:cNvPr id="205" name="AutoShape 51">
            <a:extLst>
              <a:ext uri="{FF2B5EF4-FFF2-40B4-BE49-F238E27FC236}">
                <a16:creationId xmlns:a16="http://schemas.microsoft.com/office/drawing/2014/main" id="{111894FE-7F4A-447C-8813-242F86CFC01D}"/>
              </a:ext>
            </a:extLst>
          </p:cNvPr>
          <p:cNvCxnSpPr>
            <a:cxnSpLocks noChangeShapeType="1"/>
            <a:stCxn id="200" idx="3"/>
            <a:endCxn id="204" idx="0"/>
          </p:cNvCxnSpPr>
          <p:nvPr/>
        </p:nvCxnSpPr>
        <p:spPr bwMode="auto">
          <a:xfrm>
            <a:off x="4432720" y="2940517"/>
            <a:ext cx="117650" cy="112403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6" name="AutoShape 58">
            <a:extLst>
              <a:ext uri="{FF2B5EF4-FFF2-40B4-BE49-F238E27FC236}">
                <a16:creationId xmlns:a16="http://schemas.microsoft.com/office/drawing/2014/main" id="{1DC987C4-542D-45EC-9EA5-6C49FC191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129" y="2319111"/>
            <a:ext cx="898221" cy="29383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Reģistrē </a:t>
            </a:r>
          </a:p>
          <a:p>
            <a:pPr algn="ctr"/>
            <a:r>
              <a:rPr lang="lv-LV" sz="800" dirty="0"/>
              <a:t>rīkojumu</a:t>
            </a:r>
          </a:p>
        </p:txBody>
      </p:sp>
      <p:cxnSp>
        <p:nvCxnSpPr>
          <p:cNvPr id="207" name="AutoShape 51">
            <a:extLst>
              <a:ext uri="{FF2B5EF4-FFF2-40B4-BE49-F238E27FC236}">
                <a16:creationId xmlns:a16="http://schemas.microsoft.com/office/drawing/2014/main" id="{62E2813C-3E3B-4817-B30D-E8403A2B7728}"/>
              </a:ext>
            </a:extLst>
          </p:cNvPr>
          <p:cNvCxnSpPr>
            <a:cxnSpLocks noChangeShapeType="1"/>
            <a:stCxn id="204" idx="3"/>
            <a:endCxn id="206" idx="2"/>
          </p:cNvCxnSpPr>
          <p:nvPr/>
        </p:nvCxnSpPr>
        <p:spPr bwMode="auto">
          <a:xfrm flipV="1">
            <a:off x="4975235" y="2612948"/>
            <a:ext cx="43005" cy="157034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8" name="AutoShape 29">
            <a:extLst>
              <a:ext uri="{FF2B5EF4-FFF2-40B4-BE49-F238E27FC236}">
                <a16:creationId xmlns:a16="http://schemas.microsoft.com/office/drawing/2014/main" id="{BD7BFDD3-B67E-40FD-93F7-FEB33EB5AC35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301683" y="2487970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209" name="AutoShape 115">
            <a:hlinkClick r:id="rId4" action="ppaction://hlinksldjump"/>
            <a:extLst>
              <a:ext uri="{FF2B5EF4-FFF2-40B4-BE49-F238E27FC236}">
                <a16:creationId xmlns:a16="http://schemas.microsoft.com/office/drawing/2014/main" id="{32DA9994-A133-4331-9D56-0495DDA87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1959" y="5957091"/>
            <a:ext cx="488859" cy="468313"/>
          </a:xfrm>
          <a:prstGeom prst="rightArrow">
            <a:avLst>
              <a:gd name="adj1" fmla="val 71898"/>
              <a:gd name="adj2" fmla="val 2794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lv-LV" sz="1000" b="1" dirty="0"/>
              <a:t>Uz (2)</a:t>
            </a:r>
          </a:p>
        </p:txBody>
      </p:sp>
      <p:sp>
        <p:nvSpPr>
          <p:cNvPr id="98" name="Text Box 5">
            <a:extLst>
              <a:ext uri="{FF2B5EF4-FFF2-40B4-BE49-F238E27FC236}">
                <a16:creationId xmlns:a16="http://schemas.microsoft.com/office/drawing/2014/main" id="{86123943-CFFD-48FB-8A2F-792302EA2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6062" y="440301"/>
            <a:ext cx="827088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Izglītības metodiķis</a:t>
            </a:r>
          </a:p>
        </p:txBody>
      </p:sp>
    </p:spTree>
    <p:extLst>
      <p:ext uri="{BB962C8B-B14F-4D97-AF65-F5344CB8AC3E}">
        <p14:creationId xmlns:p14="http://schemas.microsoft.com/office/powerpoint/2010/main" val="2169409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2">
            <a:extLst>
              <a:ext uri="{FF2B5EF4-FFF2-40B4-BE49-F238E27FC236}">
                <a16:creationId xmlns:a16="http://schemas.microsoft.com/office/drawing/2014/main" id="{07060C67-C391-4787-B13A-1466C6BF2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62042"/>
            <a:ext cx="9111802" cy="5933916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lv-LV" sz="3600" b="1" i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" name="Rectangle 3">
            <a:extLst>
              <a:ext uri="{FF2B5EF4-FFF2-40B4-BE49-F238E27FC236}">
                <a16:creationId xmlns:a16="http://schemas.microsoft.com/office/drawing/2014/main" id="{66B0D7B3-411C-43BD-A664-77A383C64B21}"/>
              </a:ext>
            </a:extLst>
          </p:cNvPr>
          <p:cNvSpPr txBox="1">
            <a:spLocks noChangeArrowheads="1"/>
          </p:cNvSpPr>
          <p:nvPr/>
        </p:nvSpPr>
        <p:spPr>
          <a:xfrm>
            <a:off x="1995472" y="16581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chemeClr val="tx1"/>
              </a:solidFill>
            </a:endParaRPr>
          </a:p>
        </p:txBody>
      </p:sp>
      <p:sp>
        <p:nvSpPr>
          <p:cNvPr id="153" name="Rectangle 3">
            <a:extLst>
              <a:ext uri="{FF2B5EF4-FFF2-40B4-BE49-F238E27FC236}">
                <a16:creationId xmlns:a16="http://schemas.microsoft.com/office/drawing/2014/main" id="{1AEAE461-A8BC-479E-9FCE-34C12C086172}"/>
              </a:ext>
            </a:extLst>
          </p:cNvPr>
          <p:cNvSpPr txBox="1">
            <a:spLocks noChangeArrowheads="1"/>
          </p:cNvSpPr>
          <p:nvPr/>
        </p:nvSpPr>
        <p:spPr>
          <a:xfrm>
            <a:off x="2027238" y="0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176" name="Rectangle 3">
            <a:extLst>
              <a:ext uri="{FF2B5EF4-FFF2-40B4-BE49-F238E27FC236}">
                <a16:creationId xmlns:a16="http://schemas.microsoft.com/office/drawing/2014/main" id="{8245D53D-A40E-4487-BD37-C00410D74507}"/>
              </a:ext>
            </a:extLst>
          </p:cNvPr>
          <p:cNvSpPr txBox="1">
            <a:spLocks noChangeArrowheads="1"/>
          </p:cNvSpPr>
          <p:nvPr/>
        </p:nvSpPr>
        <p:spPr>
          <a:xfrm>
            <a:off x="2198737" y="44813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137" name="Rectangle 3">
            <a:extLst>
              <a:ext uri="{FF2B5EF4-FFF2-40B4-BE49-F238E27FC236}">
                <a16:creationId xmlns:a16="http://schemas.microsoft.com/office/drawing/2014/main" id="{8C622CF7-59ED-4025-9EBD-8ECCC14C1C16}"/>
              </a:ext>
            </a:extLst>
          </p:cNvPr>
          <p:cNvSpPr txBox="1">
            <a:spLocks noChangeArrowheads="1"/>
          </p:cNvSpPr>
          <p:nvPr/>
        </p:nvSpPr>
        <p:spPr>
          <a:xfrm>
            <a:off x="2166971" y="50858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lv-LV" sz="1200" dirty="0">
                <a:solidFill>
                  <a:schemeClr val="tx1"/>
                </a:solidFill>
              </a:rPr>
              <a:t>P02.4 Studiju procesa norise (2)</a:t>
            </a:r>
            <a:endParaRPr lang="lv-LV" sz="1200" kern="0" dirty="0">
              <a:solidFill>
                <a:schemeClr val="tx1"/>
              </a:solidFill>
            </a:endParaRPr>
          </a:p>
        </p:txBody>
      </p:sp>
      <p:sp>
        <p:nvSpPr>
          <p:cNvPr id="76" name="Text Box 20">
            <a:extLst>
              <a:ext uri="{FF2B5EF4-FFF2-40B4-BE49-F238E27FC236}">
                <a16:creationId xmlns:a16="http://schemas.microsoft.com/office/drawing/2014/main" id="{E432ED74-BE19-42F0-B95E-5B6A5614B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497" y="2756948"/>
            <a:ext cx="529465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Direktors</a:t>
            </a:r>
          </a:p>
        </p:txBody>
      </p:sp>
      <p:sp>
        <p:nvSpPr>
          <p:cNvPr id="77" name="Text Box 27">
            <a:extLst>
              <a:ext uri="{FF2B5EF4-FFF2-40B4-BE49-F238E27FC236}">
                <a16:creationId xmlns:a16="http://schemas.microsoft.com/office/drawing/2014/main" id="{1B2EAE64-D8CB-40F5-B311-564CD5C18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7800" y="1468173"/>
            <a:ext cx="827088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Biroja administrators</a:t>
            </a:r>
          </a:p>
        </p:txBody>
      </p:sp>
      <p:sp>
        <p:nvSpPr>
          <p:cNvPr id="78" name="AutoShape 85">
            <a:extLst>
              <a:ext uri="{FF2B5EF4-FFF2-40B4-BE49-F238E27FC236}">
                <a16:creationId xmlns:a16="http://schemas.microsoft.com/office/drawing/2014/main" id="{F5A73DAC-485D-4621-A48A-0A3C1B38F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229" y="1527243"/>
            <a:ext cx="1262633" cy="36073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rīkojuma projektu par stipendiju piešķiršanu</a:t>
            </a:r>
          </a:p>
        </p:txBody>
      </p:sp>
      <p:sp>
        <p:nvSpPr>
          <p:cNvPr id="80" name="AutoShape 23">
            <a:extLst>
              <a:ext uri="{FF2B5EF4-FFF2-40B4-BE49-F238E27FC236}">
                <a16:creationId xmlns:a16="http://schemas.microsoft.com/office/drawing/2014/main" id="{5794E78F-5505-456C-862D-B174A1F7B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895" y="2765178"/>
            <a:ext cx="1003300" cy="231775"/>
          </a:xfrm>
          <a:prstGeom prst="flowChartAlternateProcess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rīkojumu</a:t>
            </a:r>
          </a:p>
        </p:txBody>
      </p:sp>
      <p:sp>
        <p:nvSpPr>
          <p:cNvPr id="81" name="Text Box 20">
            <a:extLst>
              <a:ext uri="{FF2B5EF4-FFF2-40B4-BE49-F238E27FC236}">
                <a16:creationId xmlns:a16="http://schemas.microsoft.com/office/drawing/2014/main" id="{D65C2FE7-405A-4600-8D10-6FF837D95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289" y="3182359"/>
            <a:ext cx="387655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FN </a:t>
            </a:r>
          </a:p>
        </p:txBody>
      </p:sp>
      <p:sp>
        <p:nvSpPr>
          <p:cNvPr id="82" name="AutoShape 23">
            <a:extLst>
              <a:ext uri="{FF2B5EF4-FFF2-40B4-BE49-F238E27FC236}">
                <a16:creationId xmlns:a16="http://schemas.microsoft.com/office/drawing/2014/main" id="{4E3B7A1B-2813-4E31-9389-087CDC2BE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689" y="3259224"/>
            <a:ext cx="1081087" cy="215900"/>
          </a:xfrm>
          <a:prstGeom prst="flowChartAlternateProcess">
            <a:avLst/>
          </a:prstGeom>
          <a:gradFill rotWithShape="1">
            <a:gsLst>
              <a:gs pos="0">
                <a:schemeClr val="bg1">
                  <a:lumMod val="75000"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Izmaksā stipendiju</a:t>
            </a:r>
          </a:p>
        </p:txBody>
      </p:sp>
      <p:sp>
        <p:nvSpPr>
          <p:cNvPr id="83" name="AutoShape 11">
            <a:extLst>
              <a:ext uri="{FF2B5EF4-FFF2-40B4-BE49-F238E27FC236}">
                <a16:creationId xmlns:a16="http://schemas.microsoft.com/office/drawing/2014/main" id="{FBD5C6B6-5EFB-4130-9253-AFFAB1E17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1493" y="1746225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86" name="AutoShape 48">
            <a:extLst>
              <a:ext uri="{FF2B5EF4-FFF2-40B4-BE49-F238E27FC236}">
                <a16:creationId xmlns:a16="http://schemas.microsoft.com/office/drawing/2014/main" id="{DC72A36A-AE59-4A15-9D1B-D1ADB2C90E9F}"/>
              </a:ext>
            </a:extLst>
          </p:cNvPr>
          <p:cNvCxnSpPr>
            <a:cxnSpLocks noChangeShapeType="1"/>
            <a:stCxn id="80" idx="2"/>
            <a:endCxn id="82" idx="0"/>
          </p:cNvCxnSpPr>
          <p:nvPr/>
        </p:nvCxnSpPr>
        <p:spPr bwMode="auto">
          <a:xfrm flipH="1">
            <a:off x="3828233" y="2996952"/>
            <a:ext cx="7313" cy="26227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7" name="Line 65">
            <a:extLst>
              <a:ext uri="{FF2B5EF4-FFF2-40B4-BE49-F238E27FC236}">
                <a16:creationId xmlns:a16="http://schemas.microsoft.com/office/drawing/2014/main" id="{A99410C7-5AC0-4CE5-9858-1AB5BF146D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7137" y="1340768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89" name="Line 11">
            <a:extLst>
              <a:ext uri="{FF2B5EF4-FFF2-40B4-BE49-F238E27FC236}">
                <a16:creationId xmlns:a16="http://schemas.microsoft.com/office/drawing/2014/main" id="{83016F0E-2069-4D2D-A8E1-92A6BD767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36912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07" name="Line 19">
            <a:extLst>
              <a:ext uri="{FF2B5EF4-FFF2-40B4-BE49-F238E27FC236}">
                <a16:creationId xmlns:a16="http://schemas.microsoft.com/office/drawing/2014/main" id="{98793D21-68ED-4309-9FD0-F40B15E32B7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12802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 dirty="0"/>
          </a:p>
        </p:txBody>
      </p:sp>
      <p:sp>
        <p:nvSpPr>
          <p:cNvPr id="132" name="AutoShape 16">
            <a:extLst>
              <a:ext uri="{FF2B5EF4-FFF2-40B4-BE49-F238E27FC236}">
                <a16:creationId xmlns:a16="http://schemas.microsoft.com/office/drawing/2014/main" id="{75BC44FE-E8EB-4E7D-BC34-FE0A90C29322}"/>
              </a:ext>
            </a:extLst>
          </p:cNvPr>
          <p:cNvSpPr>
            <a:spLocks/>
          </p:cNvSpPr>
          <p:nvPr/>
        </p:nvSpPr>
        <p:spPr bwMode="auto">
          <a:xfrm>
            <a:off x="4655311" y="2755176"/>
            <a:ext cx="1234461" cy="286450"/>
          </a:xfrm>
          <a:prstGeom prst="accentCallout2">
            <a:avLst>
              <a:gd name="adj1" fmla="val 7949"/>
              <a:gd name="adj2" fmla="val -5395"/>
              <a:gd name="adj3" fmla="val 7949"/>
              <a:gd name="adj4" fmla="val -16569"/>
              <a:gd name="adj5" fmla="val 38742"/>
              <a:gd name="adj6" fmla="val -27513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Rīkojumu reģistrē PDPN vec. lietvedības pārzinis </a:t>
            </a:r>
          </a:p>
        </p:txBody>
      </p:sp>
      <p:sp>
        <p:nvSpPr>
          <p:cNvPr id="133" name="Text Box 8">
            <a:extLst>
              <a:ext uri="{FF2B5EF4-FFF2-40B4-BE49-F238E27FC236}">
                <a16:creationId xmlns:a16="http://schemas.microsoft.com/office/drawing/2014/main" id="{63C8F051-F420-46A9-8343-4DAFED30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136" name="AutoShape 115">
            <a:hlinkClick r:id="rId2" action="ppaction://hlinksldjump"/>
            <a:extLst>
              <a:ext uri="{FF2B5EF4-FFF2-40B4-BE49-F238E27FC236}">
                <a16:creationId xmlns:a16="http://schemas.microsoft.com/office/drawing/2014/main" id="{CFA4CD36-E4BA-4AE1-A5CC-5917EB300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2159" y="759148"/>
            <a:ext cx="431800" cy="468313"/>
          </a:xfrm>
          <a:prstGeom prst="rightArrow">
            <a:avLst>
              <a:gd name="adj1" fmla="val 71898"/>
              <a:gd name="adj2" fmla="val 2794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lv-LV" sz="1000" b="1" dirty="0"/>
              <a:t>No (1)</a:t>
            </a:r>
          </a:p>
        </p:txBody>
      </p:sp>
      <p:sp>
        <p:nvSpPr>
          <p:cNvPr id="138" name="Text Box 20">
            <a:extLst>
              <a:ext uri="{FF2B5EF4-FFF2-40B4-BE49-F238E27FC236}">
                <a16:creationId xmlns:a16="http://schemas.microsoft.com/office/drawing/2014/main" id="{2BCA0E2D-58B9-401D-842C-0BAD2504F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9267" y="569132"/>
            <a:ext cx="787153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Stipendiju piešķiršanas</a:t>
            </a:r>
          </a:p>
          <a:p>
            <a:r>
              <a:rPr lang="lv-LV" sz="800" b="1" dirty="0"/>
              <a:t>komisija</a:t>
            </a:r>
          </a:p>
        </p:txBody>
      </p:sp>
      <p:sp>
        <p:nvSpPr>
          <p:cNvPr id="139" name="AutoShape 7">
            <a:extLst>
              <a:ext uri="{FF2B5EF4-FFF2-40B4-BE49-F238E27FC236}">
                <a16:creationId xmlns:a16="http://schemas.microsoft.com/office/drawing/2014/main" id="{B0377A5A-7C76-4302-A3EE-49A7BE571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14" y="842575"/>
            <a:ext cx="1262633" cy="322371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Lemj par stipendiju piešķiršanu studējošajiem</a:t>
            </a:r>
          </a:p>
        </p:txBody>
      </p:sp>
      <p:cxnSp>
        <p:nvCxnSpPr>
          <p:cNvPr id="140" name="AutoShape 90">
            <a:extLst>
              <a:ext uri="{FF2B5EF4-FFF2-40B4-BE49-F238E27FC236}">
                <a16:creationId xmlns:a16="http://schemas.microsoft.com/office/drawing/2014/main" id="{5FD249F7-A088-4255-B146-1F868904A168}"/>
              </a:ext>
            </a:extLst>
          </p:cNvPr>
          <p:cNvCxnSpPr>
            <a:cxnSpLocks noChangeShapeType="1"/>
            <a:stCxn id="139" idx="2"/>
            <a:endCxn id="78" idx="0"/>
          </p:cNvCxnSpPr>
          <p:nvPr/>
        </p:nvCxnSpPr>
        <p:spPr bwMode="auto">
          <a:xfrm>
            <a:off x="3834831" y="1164946"/>
            <a:ext cx="715" cy="36229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41" name="Line 65">
            <a:extLst>
              <a:ext uri="{FF2B5EF4-FFF2-40B4-BE49-F238E27FC236}">
                <a16:creationId xmlns:a16="http://schemas.microsoft.com/office/drawing/2014/main" id="{F7E261AF-C927-4B45-9230-67A56C3AD16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042913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42" name="Text Box 20">
            <a:extLst>
              <a:ext uri="{FF2B5EF4-FFF2-40B4-BE49-F238E27FC236}">
                <a16:creationId xmlns:a16="http://schemas.microsoft.com/office/drawing/2014/main" id="{FAA01195-ADD9-415A-8E93-548A2FD4B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496" y="2239411"/>
            <a:ext cx="873910" cy="144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 vadītājs</a:t>
            </a:r>
          </a:p>
        </p:txBody>
      </p:sp>
      <p:sp>
        <p:nvSpPr>
          <p:cNvPr id="143" name="AutoShape 85">
            <a:extLst>
              <a:ext uri="{FF2B5EF4-FFF2-40B4-BE49-F238E27FC236}">
                <a16:creationId xmlns:a16="http://schemas.microsoft.com/office/drawing/2014/main" id="{02EA0691-F37C-45BD-B07E-FA534CF7D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084" y="2216269"/>
            <a:ext cx="780922" cy="244639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 </a:t>
            </a:r>
          </a:p>
          <a:p>
            <a:pPr algn="ctr"/>
            <a:r>
              <a:rPr lang="lv-LV" sz="800" dirty="0"/>
              <a:t>Saskaņo</a:t>
            </a:r>
          </a:p>
          <a:p>
            <a:pPr algn="ctr"/>
            <a:r>
              <a:rPr lang="lv-LV" sz="800" dirty="0"/>
              <a:t>rīkojumu</a:t>
            </a:r>
          </a:p>
          <a:p>
            <a:pPr algn="ctr"/>
            <a:endParaRPr lang="lv-LV" sz="800" dirty="0"/>
          </a:p>
        </p:txBody>
      </p:sp>
      <p:cxnSp>
        <p:nvCxnSpPr>
          <p:cNvPr id="144" name="AutoShape 90">
            <a:extLst>
              <a:ext uri="{FF2B5EF4-FFF2-40B4-BE49-F238E27FC236}">
                <a16:creationId xmlns:a16="http://schemas.microsoft.com/office/drawing/2014/main" id="{4427FB05-E667-440A-BE34-8E9A4B324F47}"/>
              </a:ext>
            </a:extLst>
          </p:cNvPr>
          <p:cNvCxnSpPr>
            <a:cxnSpLocks noChangeShapeType="1"/>
            <a:stCxn id="78" idx="2"/>
            <a:endCxn id="143" idx="0"/>
          </p:cNvCxnSpPr>
          <p:nvPr/>
        </p:nvCxnSpPr>
        <p:spPr bwMode="auto">
          <a:xfrm>
            <a:off x="3835545" y="1887980"/>
            <a:ext cx="0" cy="3282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" name="AutoShape 90">
            <a:extLst>
              <a:ext uri="{FF2B5EF4-FFF2-40B4-BE49-F238E27FC236}">
                <a16:creationId xmlns:a16="http://schemas.microsoft.com/office/drawing/2014/main" id="{0708264B-6E42-4B16-B98C-13B634265D3D}"/>
              </a:ext>
            </a:extLst>
          </p:cNvPr>
          <p:cNvCxnSpPr>
            <a:cxnSpLocks noChangeShapeType="1"/>
            <a:stCxn id="143" idx="2"/>
            <a:endCxn id="80" idx="0"/>
          </p:cNvCxnSpPr>
          <p:nvPr/>
        </p:nvCxnSpPr>
        <p:spPr bwMode="auto">
          <a:xfrm>
            <a:off x="3835545" y="2460907"/>
            <a:ext cx="0" cy="30427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93568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2">
            <a:extLst>
              <a:ext uri="{FF2B5EF4-FFF2-40B4-BE49-F238E27FC236}">
                <a16:creationId xmlns:a16="http://schemas.microsoft.com/office/drawing/2014/main" id="{07060C67-C391-4787-B13A-1466C6BF2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449" y="435979"/>
            <a:ext cx="9151551" cy="5933916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lv-LV" sz="3600" b="1" i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" name="Rectangle 3">
            <a:extLst>
              <a:ext uri="{FF2B5EF4-FFF2-40B4-BE49-F238E27FC236}">
                <a16:creationId xmlns:a16="http://schemas.microsoft.com/office/drawing/2014/main" id="{66B0D7B3-411C-43BD-A664-77A383C64B21}"/>
              </a:ext>
            </a:extLst>
          </p:cNvPr>
          <p:cNvSpPr txBox="1">
            <a:spLocks noChangeArrowheads="1"/>
          </p:cNvSpPr>
          <p:nvPr/>
        </p:nvSpPr>
        <p:spPr>
          <a:xfrm>
            <a:off x="1995472" y="16581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chemeClr val="tx1"/>
              </a:solidFill>
            </a:endParaRPr>
          </a:p>
        </p:txBody>
      </p:sp>
      <p:sp>
        <p:nvSpPr>
          <p:cNvPr id="153" name="Rectangle 3">
            <a:extLst>
              <a:ext uri="{FF2B5EF4-FFF2-40B4-BE49-F238E27FC236}">
                <a16:creationId xmlns:a16="http://schemas.microsoft.com/office/drawing/2014/main" id="{1AEAE461-A8BC-479E-9FCE-34C12C086172}"/>
              </a:ext>
            </a:extLst>
          </p:cNvPr>
          <p:cNvSpPr txBox="1">
            <a:spLocks noChangeArrowheads="1"/>
          </p:cNvSpPr>
          <p:nvPr/>
        </p:nvSpPr>
        <p:spPr>
          <a:xfrm>
            <a:off x="2027238" y="0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176" name="Rectangle 3">
            <a:extLst>
              <a:ext uri="{FF2B5EF4-FFF2-40B4-BE49-F238E27FC236}">
                <a16:creationId xmlns:a16="http://schemas.microsoft.com/office/drawing/2014/main" id="{8245D53D-A40E-4487-BD37-C00410D74507}"/>
              </a:ext>
            </a:extLst>
          </p:cNvPr>
          <p:cNvSpPr txBox="1">
            <a:spLocks noChangeArrowheads="1"/>
          </p:cNvSpPr>
          <p:nvPr/>
        </p:nvSpPr>
        <p:spPr>
          <a:xfrm>
            <a:off x="2198737" y="44813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137" name="Rectangle 3">
            <a:extLst>
              <a:ext uri="{FF2B5EF4-FFF2-40B4-BE49-F238E27FC236}">
                <a16:creationId xmlns:a16="http://schemas.microsoft.com/office/drawing/2014/main" id="{8C622CF7-59ED-4025-9EBD-8ECCC14C1C16}"/>
              </a:ext>
            </a:extLst>
          </p:cNvPr>
          <p:cNvSpPr txBox="1">
            <a:spLocks noChangeArrowheads="1"/>
          </p:cNvSpPr>
          <p:nvPr/>
        </p:nvSpPr>
        <p:spPr>
          <a:xfrm>
            <a:off x="2166971" y="50858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lv-LV" sz="1200" kern="0" dirty="0">
              <a:solidFill>
                <a:srgbClr val="FF0000"/>
              </a:solidFill>
            </a:endParaRPr>
          </a:p>
        </p:txBody>
      </p:sp>
      <p:sp>
        <p:nvSpPr>
          <p:cNvPr id="76" name="AutoShape 7">
            <a:extLst>
              <a:ext uri="{FF2B5EF4-FFF2-40B4-BE49-F238E27FC236}">
                <a16:creationId xmlns:a16="http://schemas.microsoft.com/office/drawing/2014/main" id="{5E981FA8-5E41-4746-993D-3B50F4D9B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6044" y="1008800"/>
            <a:ext cx="1373414" cy="572344"/>
          </a:xfrm>
          <a:prstGeom prst="flowChartAlternateProcess">
            <a:avLst/>
          </a:prstGeom>
          <a:gradFill rotWithShape="1">
            <a:gsLst>
              <a:gs pos="0">
                <a:schemeClr val="bg1">
                  <a:gamma/>
                  <a:shade val="79216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9216"/>
                  <a:invGamma/>
                </a:schemeClr>
              </a:gs>
            </a:gsLst>
            <a:lin ang="5400000" scaled="1"/>
          </a:gradFill>
          <a:ln w="31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10800" rIns="10800" bIns="10800" anchor="ctr"/>
          <a:lstStyle/>
          <a:p>
            <a:pPr algn="ctr">
              <a:defRPr/>
            </a:pPr>
            <a:r>
              <a:rPr lang="lv-LV" sz="800" dirty="0"/>
              <a:t>Saņem studējošā iesniegumu par kvalifikācijas darba tematu, kas saskaņots ar kvalifikācijas darba vadītāju</a:t>
            </a:r>
          </a:p>
        </p:txBody>
      </p:sp>
      <p:sp>
        <p:nvSpPr>
          <p:cNvPr id="77" name="AutoShape 11">
            <a:extLst>
              <a:ext uri="{FF2B5EF4-FFF2-40B4-BE49-F238E27FC236}">
                <a16:creationId xmlns:a16="http://schemas.microsoft.com/office/drawing/2014/main" id="{9422D3D6-90B7-4CAC-9681-6615A3074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6495" y="1427100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79" name="Line 31">
            <a:extLst>
              <a:ext uri="{FF2B5EF4-FFF2-40B4-BE49-F238E27FC236}">
                <a16:creationId xmlns:a16="http://schemas.microsoft.com/office/drawing/2014/main" id="{7A9ECF1A-8108-4EF7-BC20-A397811B0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5157192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81" name="Line 63">
            <a:extLst>
              <a:ext uri="{FF2B5EF4-FFF2-40B4-BE49-F238E27FC236}">
                <a16:creationId xmlns:a16="http://schemas.microsoft.com/office/drawing/2014/main" id="{613062BE-E025-4ED9-8C54-2FE1F0AFD8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4475" y="4077072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82" name="Text Box 66">
            <a:extLst>
              <a:ext uri="{FF2B5EF4-FFF2-40B4-BE49-F238E27FC236}">
                <a16:creationId xmlns:a16="http://schemas.microsoft.com/office/drawing/2014/main" id="{11CD3191-A809-4764-BC43-B2A36D039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346" y="492276"/>
            <a:ext cx="519419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PMP</a:t>
            </a:r>
          </a:p>
        </p:txBody>
      </p:sp>
      <p:sp>
        <p:nvSpPr>
          <p:cNvPr id="83" name="Line 136">
            <a:extLst>
              <a:ext uri="{FF2B5EF4-FFF2-40B4-BE49-F238E27FC236}">
                <a16:creationId xmlns:a16="http://schemas.microsoft.com/office/drawing/2014/main" id="{47EFEC13-5B4A-474A-ADFF-6D0FEED1F9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9868" y="90872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84" name="Text Box 137">
            <a:extLst>
              <a:ext uri="{FF2B5EF4-FFF2-40B4-BE49-F238E27FC236}">
                <a16:creationId xmlns:a16="http://schemas.microsoft.com/office/drawing/2014/main" id="{1C4BE85A-B5B2-4FA3-B678-A408B88A1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574" y="5210548"/>
            <a:ext cx="611188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Recenzents</a:t>
            </a:r>
          </a:p>
        </p:txBody>
      </p:sp>
      <p:sp>
        <p:nvSpPr>
          <p:cNvPr id="85" name="AutoShape 141">
            <a:extLst>
              <a:ext uri="{FF2B5EF4-FFF2-40B4-BE49-F238E27FC236}">
                <a16:creationId xmlns:a16="http://schemas.microsoft.com/office/drawing/2014/main" id="{2E94526B-79BD-4CEF-A81B-176A25F15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5660" y="1700506"/>
            <a:ext cx="1352550" cy="56450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Sagatavo rīkojuma projektu par kvalifikācijas darba tematu un kvalifikācijas darba vadītāju apstiprināšanu</a:t>
            </a:r>
          </a:p>
        </p:txBody>
      </p:sp>
      <p:sp>
        <p:nvSpPr>
          <p:cNvPr id="86" name="AutoShape 11">
            <a:extLst>
              <a:ext uri="{FF2B5EF4-FFF2-40B4-BE49-F238E27FC236}">
                <a16:creationId xmlns:a16="http://schemas.microsoft.com/office/drawing/2014/main" id="{0160B421-0D1B-4838-8A34-F7D261B46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484" y="2126298"/>
            <a:ext cx="146050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87" name="AutoShape 143">
            <a:extLst>
              <a:ext uri="{FF2B5EF4-FFF2-40B4-BE49-F238E27FC236}">
                <a16:creationId xmlns:a16="http://schemas.microsoft.com/office/drawing/2014/main" id="{BD13877B-A2F3-43C9-B5D7-00F7B325A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548" y="3684804"/>
            <a:ext cx="865188" cy="28733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 rīkojumu</a:t>
            </a:r>
          </a:p>
        </p:txBody>
      </p:sp>
      <p:sp>
        <p:nvSpPr>
          <p:cNvPr id="136" name="AutoShape 146">
            <a:extLst>
              <a:ext uri="{FF2B5EF4-FFF2-40B4-BE49-F238E27FC236}">
                <a16:creationId xmlns:a16="http://schemas.microsoft.com/office/drawing/2014/main" id="{E26E68B5-4DF6-41BA-9D73-64DE584FC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8397" y="4174568"/>
            <a:ext cx="1212413" cy="36404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Vada un uzrauga kvalifikācijas darba izstrādi</a:t>
            </a:r>
          </a:p>
        </p:txBody>
      </p:sp>
      <p:sp>
        <p:nvSpPr>
          <p:cNvPr id="138" name="AutoShape 149">
            <a:extLst>
              <a:ext uri="{FF2B5EF4-FFF2-40B4-BE49-F238E27FC236}">
                <a16:creationId xmlns:a16="http://schemas.microsoft.com/office/drawing/2014/main" id="{D03D0B63-C035-4CE4-B915-27E31F13B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5227" y="4678294"/>
            <a:ext cx="1213417" cy="424585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Veic kvalifikācijas darba noformējuma un satura kontroli</a:t>
            </a:r>
          </a:p>
        </p:txBody>
      </p:sp>
      <p:sp>
        <p:nvSpPr>
          <p:cNvPr id="139" name="AutoShape 11">
            <a:extLst>
              <a:ext uri="{FF2B5EF4-FFF2-40B4-BE49-F238E27FC236}">
                <a16:creationId xmlns:a16="http://schemas.microsoft.com/office/drawing/2014/main" id="{1258F2A4-C4F6-4271-903B-3EED4D88D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5509" y="4938226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40" name="AutoShape 173">
            <a:extLst>
              <a:ext uri="{FF2B5EF4-FFF2-40B4-BE49-F238E27FC236}">
                <a16:creationId xmlns:a16="http://schemas.microsoft.com/office/drawing/2014/main" id="{7CE2AE0B-5938-4E96-897A-305326D9D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5094" y="5226722"/>
            <a:ext cx="1216007" cy="44629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Raksta recenziju, iesniedz ekspertam profesionālās izglītības jomā</a:t>
            </a:r>
          </a:p>
        </p:txBody>
      </p:sp>
      <p:sp>
        <p:nvSpPr>
          <p:cNvPr id="141" name="Line 190">
            <a:extLst>
              <a:ext uri="{FF2B5EF4-FFF2-40B4-BE49-F238E27FC236}">
                <a16:creationId xmlns:a16="http://schemas.microsoft.com/office/drawing/2014/main" id="{78D63546-E25F-426C-9967-3569A72318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9238" y="3566914"/>
            <a:ext cx="9144001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42" name="Text Box 137">
            <a:extLst>
              <a:ext uri="{FF2B5EF4-FFF2-40B4-BE49-F238E27FC236}">
                <a16:creationId xmlns:a16="http://schemas.microsoft.com/office/drawing/2014/main" id="{E845E52D-C2B9-4829-B14E-47A1A7DDF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4481" y="3615619"/>
            <a:ext cx="591344" cy="2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Koledžas vadītājs</a:t>
            </a:r>
          </a:p>
        </p:txBody>
      </p:sp>
      <p:sp>
        <p:nvSpPr>
          <p:cNvPr id="143" name="Text Box 13">
            <a:extLst>
              <a:ext uri="{FF2B5EF4-FFF2-40B4-BE49-F238E27FC236}">
                <a16:creationId xmlns:a16="http://schemas.microsoft.com/office/drawing/2014/main" id="{EAD883DD-76EA-49E1-9687-AE6A992F8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496" y="4148707"/>
            <a:ext cx="827088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Kvalifikācijas</a:t>
            </a:r>
          </a:p>
          <a:p>
            <a:r>
              <a:rPr lang="lv-LV" sz="800" b="1" dirty="0"/>
              <a:t>darba vadītājs </a:t>
            </a:r>
          </a:p>
        </p:txBody>
      </p:sp>
      <p:sp>
        <p:nvSpPr>
          <p:cNvPr id="145" name="AutoShape 146">
            <a:extLst>
              <a:ext uri="{FF2B5EF4-FFF2-40B4-BE49-F238E27FC236}">
                <a16:creationId xmlns:a16="http://schemas.microsoft.com/office/drawing/2014/main" id="{3F0DE9A6-3E37-4351-B906-571ACCBFA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8" y="4169384"/>
            <a:ext cx="1225102" cy="406401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Pieņem kvalifikācijas darbu, vērtē, paraksta, raksta atsauksmi</a:t>
            </a:r>
          </a:p>
        </p:txBody>
      </p:sp>
      <p:sp>
        <p:nvSpPr>
          <p:cNvPr id="146" name="AutoShape 173">
            <a:extLst>
              <a:ext uri="{FF2B5EF4-FFF2-40B4-BE49-F238E27FC236}">
                <a16:creationId xmlns:a16="http://schemas.microsoft.com/office/drawing/2014/main" id="{F706797F-9BCE-4F84-A406-E7C214166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7474" y="2962964"/>
            <a:ext cx="1320871" cy="495209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Saņem no studējošā kvalifikācijas darbu un atsauksmi no kvalifikācijas darba vadītāja</a:t>
            </a:r>
          </a:p>
        </p:txBody>
      </p:sp>
      <p:sp>
        <p:nvSpPr>
          <p:cNvPr id="147" name="AutoShape 141">
            <a:extLst>
              <a:ext uri="{FF2B5EF4-FFF2-40B4-BE49-F238E27FC236}">
                <a16:creationId xmlns:a16="http://schemas.microsoft.com/office/drawing/2014/main" id="{985FCB43-52B3-4A63-BDB0-AE391F23E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7473" y="1894096"/>
            <a:ext cx="1320870" cy="362947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Sagatavo rīkojuma projektu par recenzentu apstiprināšanu</a:t>
            </a:r>
          </a:p>
          <a:p>
            <a:pPr algn="ctr"/>
            <a:endParaRPr lang="lv-LV" sz="800" dirty="0"/>
          </a:p>
        </p:txBody>
      </p:sp>
      <p:sp>
        <p:nvSpPr>
          <p:cNvPr id="148" name="AutoShape 11">
            <a:extLst>
              <a:ext uri="{FF2B5EF4-FFF2-40B4-BE49-F238E27FC236}">
                <a16:creationId xmlns:a16="http://schemas.microsoft.com/office/drawing/2014/main" id="{903A1F17-ABAA-4DB2-ACB8-1FD0210D9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3558" y="2117685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49" name="AutoShape 141">
            <a:extLst>
              <a:ext uri="{FF2B5EF4-FFF2-40B4-BE49-F238E27FC236}">
                <a16:creationId xmlns:a16="http://schemas.microsoft.com/office/drawing/2014/main" id="{0BA24EE3-AE3A-468F-9F22-184EEE25F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9067" y="2840911"/>
            <a:ext cx="1262062" cy="61948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Sagatavo Aģentūras rīkojuma projektu par Valsts kvalifikācijas eksāmena komisijas apstiprināšanu</a:t>
            </a:r>
          </a:p>
          <a:p>
            <a:pPr algn="ctr"/>
            <a:endParaRPr lang="lv-LV" sz="800" dirty="0"/>
          </a:p>
        </p:txBody>
      </p:sp>
      <p:sp>
        <p:nvSpPr>
          <p:cNvPr id="150" name="AutoShape 11">
            <a:extLst>
              <a:ext uri="{FF2B5EF4-FFF2-40B4-BE49-F238E27FC236}">
                <a16:creationId xmlns:a16="http://schemas.microsoft.com/office/drawing/2014/main" id="{AD5E0E46-74B1-4333-AC87-1374D004E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421" y="3297660"/>
            <a:ext cx="144463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51" name="AutoShape 143">
            <a:extLst>
              <a:ext uri="{FF2B5EF4-FFF2-40B4-BE49-F238E27FC236}">
                <a16:creationId xmlns:a16="http://schemas.microsoft.com/office/drawing/2014/main" id="{12883953-C365-4D30-8E88-7DD9EEE13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0503" y="3681988"/>
            <a:ext cx="865188" cy="28733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rīkojumu </a:t>
            </a:r>
          </a:p>
        </p:txBody>
      </p:sp>
      <p:sp>
        <p:nvSpPr>
          <p:cNvPr id="152" name="AutoShape 11">
            <a:extLst>
              <a:ext uri="{FF2B5EF4-FFF2-40B4-BE49-F238E27FC236}">
                <a16:creationId xmlns:a16="http://schemas.microsoft.com/office/drawing/2014/main" id="{91BA5F75-9618-49C9-B1A9-209D59CB0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2097" y="5504107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155" name="AutoShape 188">
            <a:extLst>
              <a:ext uri="{FF2B5EF4-FFF2-40B4-BE49-F238E27FC236}">
                <a16:creationId xmlns:a16="http://schemas.microsoft.com/office/drawing/2014/main" id="{5FC6BC62-2DF4-4CB1-B866-919C669B2127}"/>
              </a:ext>
            </a:extLst>
          </p:cNvPr>
          <p:cNvCxnSpPr>
            <a:cxnSpLocks noChangeShapeType="1"/>
            <a:stCxn id="162" idx="3"/>
            <a:endCxn id="85" idx="3"/>
          </p:cNvCxnSpPr>
          <p:nvPr/>
        </p:nvCxnSpPr>
        <p:spPr bwMode="auto">
          <a:xfrm>
            <a:off x="3888280" y="636740"/>
            <a:ext cx="279931" cy="1346021"/>
          </a:xfrm>
          <a:prstGeom prst="bentConnector3">
            <a:avLst>
              <a:gd name="adj1" fmla="val 18166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6" name="AutoShape 90">
            <a:extLst>
              <a:ext uri="{FF2B5EF4-FFF2-40B4-BE49-F238E27FC236}">
                <a16:creationId xmlns:a16="http://schemas.microsoft.com/office/drawing/2014/main" id="{5D2AB64C-7360-4588-9A1D-3988BDC4BD15}"/>
              </a:ext>
            </a:extLst>
          </p:cNvPr>
          <p:cNvCxnSpPr>
            <a:cxnSpLocks noChangeShapeType="1"/>
            <a:stCxn id="146" idx="0"/>
            <a:endCxn id="133" idx="2"/>
          </p:cNvCxnSpPr>
          <p:nvPr/>
        </p:nvCxnSpPr>
        <p:spPr bwMode="auto">
          <a:xfrm flipV="1">
            <a:off x="7497909" y="2779645"/>
            <a:ext cx="0" cy="18331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2" name="AutoShape 149">
            <a:extLst>
              <a:ext uri="{FF2B5EF4-FFF2-40B4-BE49-F238E27FC236}">
                <a16:creationId xmlns:a16="http://schemas.microsoft.com/office/drawing/2014/main" id="{62D89EC5-1AFE-4A25-82B7-C2DD1DEDA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4151" y="494189"/>
            <a:ext cx="1184129" cy="285101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Apstiprina kvalifikācijas darbu tematus</a:t>
            </a:r>
          </a:p>
        </p:txBody>
      </p:sp>
      <p:sp>
        <p:nvSpPr>
          <p:cNvPr id="165" name="Text Box 137">
            <a:extLst>
              <a:ext uri="{FF2B5EF4-FFF2-40B4-BE49-F238E27FC236}">
                <a16:creationId xmlns:a16="http://schemas.microsoft.com/office/drawing/2014/main" id="{524896FE-682D-48F9-AC8D-B86091CB9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497" y="929727"/>
            <a:ext cx="779499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Eksperts profesionālās izglītības jomā</a:t>
            </a:r>
          </a:p>
        </p:txBody>
      </p:sp>
      <p:cxnSp>
        <p:nvCxnSpPr>
          <p:cNvPr id="166" name="AutoShape 90">
            <a:extLst>
              <a:ext uri="{FF2B5EF4-FFF2-40B4-BE49-F238E27FC236}">
                <a16:creationId xmlns:a16="http://schemas.microsoft.com/office/drawing/2014/main" id="{AE068CA1-1619-4FB1-A7A3-73281566A45B}"/>
              </a:ext>
            </a:extLst>
          </p:cNvPr>
          <p:cNvCxnSpPr>
            <a:cxnSpLocks noChangeShapeType="1"/>
            <a:stCxn id="136" idx="2"/>
            <a:endCxn id="138" idx="0"/>
          </p:cNvCxnSpPr>
          <p:nvPr/>
        </p:nvCxnSpPr>
        <p:spPr bwMode="auto">
          <a:xfrm flipH="1">
            <a:off x="3491935" y="4538609"/>
            <a:ext cx="2668" cy="13968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" name="AutoShape 173">
            <a:extLst>
              <a:ext uri="{FF2B5EF4-FFF2-40B4-BE49-F238E27FC236}">
                <a16:creationId xmlns:a16="http://schemas.microsoft.com/office/drawing/2014/main" id="{E96BA9C1-BF79-4DBF-B322-66B83F64E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3978" y="3091395"/>
            <a:ext cx="1123389" cy="365443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Organizē kvalifikācijas darbu </a:t>
            </a:r>
            <a:r>
              <a:rPr lang="lv-LV" sz="800" dirty="0" err="1"/>
              <a:t>priekšaizstāvēšanu</a:t>
            </a:r>
            <a:endParaRPr lang="lv-LV" sz="800" dirty="0"/>
          </a:p>
        </p:txBody>
      </p:sp>
      <p:sp>
        <p:nvSpPr>
          <p:cNvPr id="168" name="AutoShape 141">
            <a:extLst>
              <a:ext uri="{FF2B5EF4-FFF2-40B4-BE49-F238E27FC236}">
                <a16:creationId xmlns:a16="http://schemas.microsoft.com/office/drawing/2014/main" id="{83848795-F52A-4898-AA71-A26E83FA2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8812" y="2375091"/>
            <a:ext cx="1355874" cy="46878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 Sagatavo rīkojuma projektu par kvalifikācijas darba  </a:t>
            </a:r>
            <a:r>
              <a:rPr lang="lv-LV" sz="800" dirty="0" err="1"/>
              <a:t>priekšaizstāvēšanas</a:t>
            </a:r>
            <a:r>
              <a:rPr lang="lv-LV" sz="800" dirty="0"/>
              <a:t> novērtēšanas komisiju</a:t>
            </a:r>
          </a:p>
          <a:p>
            <a:pPr algn="ctr"/>
            <a:endParaRPr lang="lv-LV" sz="800" dirty="0"/>
          </a:p>
        </p:txBody>
      </p:sp>
      <p:sp>
        <p:nvSpPr>
          <p:cNvPr id="169" name="AutoShape 11">
            <a:extLst>
              <a:ext uri="{FF2B5EF4-FFF2-40B4-BE49-F238E27FC236}">
                <a16:creationId xmlns:a16="http://schemas.microsoft.com/office/drawing/2014/main" id="{1917D519-803E-48FA-8BF6-1F94F0DB9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8272" y="2663783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170" name="AutoShape 185">
            <a:extLst>
              <a:ext uri="{FF2B5EF4-FFF2-40B4-BE49-F238E27FC236}">
                <a16:creationId xmlns:a16="http://schemas.microsoft.com/office/drawing/2014/main" id="{AF0757FC-FF5F-45C5-A9A0-BE50B1271C03}"/>
              </a:ext>
            </a:extLst>
          </p:cNvPr>
          <p:cNvCxnSpPr>
            <a:cxnSpLocks noChangeShapeType="1"/>
            <a:stCxn id="168" idx="3"/>
            <a:endCxn id="171" idx="0"/>
          </p:cNvCxnSpPr>
          <p:nvPr/>
        </p:nvCxnSpPr>
        <p:spPr bwMode="auto">
          <a:xfrm>
            <a:off x="5204687" y="2609482"/>
            <a:ext cx="255203" cy="107250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71" name="AutoShape 143">
            <a:extLst>
              <a:ext uri="{FF2B5EF4-FFF2-40B4-BE49-F238E27FC236}">
                <a16:creationId xmlns:a16="http://schemas.microsoft.com/office/drawing/2014/main" id="{10C563A5-EFFD-49A0-B09E-220C19E05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7295" y="3681988"/>
            <a:ext cx="865188" cy="28733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 rīkojumu</a:t>
            </a:r>
          </a:p>
        </p:txBody>
      </p:sp>
      <p:cxnSp>
        <p:nvCxnSpPr>
          <p:cNvPr id="180" name="AutoShape 188">
            <a:extLst>
              <a:ext uri="{FF2B5EF4-FFF2-40B4-BE49-F238E27FC236}">
                <a16:creationId xmlns:a16="http://schemas.microsoft.com/office/drawing/2014/main" id="{A878C3EF-66F7-4A79-A5DF-CDDB7AA2FB07}"/>
              </a:ext>
            </a:extLst>
          </p:cNvPr>
          <p:cNvCxnSpPr>
            <a:cxnSpLocks noChangeShapeType="1"/>
            <a:stCxn id="171" idx="3"/>
            <a:endCxn id="167" idx="2"/>
          </p:cNvCxnSpPr>
          <p:nvPr/>
        </p:nvCxnSpPr>
        <p:spPr bwMode="auto">
          <a:xfrm flipV="1">
            <a:off x="5892484" y="3456837"/>
            <a:ext cx="243189" cy="36882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81" name="AutoShape 188">
            <a:extLst>
              <a:ext uri="{FF2B5EF4-FFF2-40B4-BE49-F238E27FC236}">
                <a16:creationId xmlns:a16="http://schemas.microsoft.com/office/drawing/2014/main" id="{B90D0FFD-A08F-4EEC-A02B-D4A3A0C76BA2}"/>
              </a:ext>
            </a:extLst>
          </p:cNvPr>
          <p:cNvCxnSpPr>
            <a:cxnSpLocks noChangeShapeType="1"/>
            <a:stCxn id="140" idx="3"/>
            <a:endCxn id="149" idx="2"/>
          </p:cNvCxnSpPr>
          <p:nvPr/>
        </p:nvCxnSpPr>
        <p:spPr bwMode="auto">
          <a:xfrm flipV="1">
            <a:off x="8971100" y="3460395"/>
            <a:ext cx="188998" cy="198947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82" name="AutoShape 185">
            <a:extLst>
              <a:ext uri="{FF2B5EF4-FFF2-40B4-BE49-F238E27FC236}">
                <a16:creationId xmlns:a16="http://schemas.microsoft.com/office/drawing/2014/main" id="{864E9DCE-A9AB-4A45-9226-B1C3B2A291DA}"/>
              </a:ext>
            </a:extLst>
          </p:cNvPr>
          <p:cNvCxnSpPr>
            <a:cxnSpLocks noChangeShapeType="1"/>
            <a:stCxn id="149" idx="3"/>
            <a:endCxn id="188" idx="0"/>
          </p:cNvCxnSpPr>
          <p:nvPr/>
        </p:nvCxnSpPr>
        <p:spPr bwMode="auto">
          <a:xfrm>
            <a:off x="9791130" y="3150654"/>
            <a:ext cx="83915" cy="25873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83" name="AutoShape 121">
            <a:hlinkClick r:id="rId2" action="ppaction://hlinksldjump"/>
            <a:extLst>
              <a:ext uri="{FF2B5EF4-FFF2-40B4-BE49-F238E27FC236}">
                <a16:creationId xmlns:a16="http://schemas.microsoft.com/office/drawing/2014/main" id="{60AECFF5-7E8B-4343-8D81-6999D7F93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2531" y="6075611"/>
            <a:ext cx="431800" cy="466725"/>
          </a:xfrm>
          <a:prstGeom prst="rightArrow">
            <a:avLst>
              <a:gd name="adj1" fmla="val 71898"/>
              <a:gd name="adj2" fmla="val 2794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lv-LV" sz="1000" b="1" dirty="0"/>
              <a:t>Uz (2)</a:t>
            </a:r>
          </a:p>
        </p:txBody>
      </p:sp>
      <p:cxnSp>
        <p:nvCxnSpPr>
          <p:cNvPr id="184" name="AutoShape 185">
            <a:extLst>
              <a:ext uri="{FF2B5EF4-FFF2-40B4-BE49-F238E27FC236}">
                <a16:creationId xmlns:a16="http://schemas.microsoft.com/office/drawing/2014/main" id="{B287F918-8638-4B80-AACC-0DF9B40C7F12}"/>
              </a:ext>
            </a:extLst>
          </p:cNvPr>
          <p:cNvCxnSpPr>
            <a:cxnSpLocks noChangeShapeType="1"/>
            <a:stCxn id="147" idx="3"/>
            <a:endCxn id="151" idx="0"/>
          </p:cNvCxnSpPr>
          <p:nvPr/>
        </p:nvCxnSpPr>
        <p:spPr bwMode="auto">
          <a:xfrm>
            <a:off x="8158343" y="2075570"/>
            <a:ext cx="204754" cy="1606419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86" name="AutoShape 185">
            <a:extLst>
              <a:ext uri="{FF2B5EF4-FFF2-40B4-BE49-F238E27FC236}">
                <a16:creationId xmlns:a16="http://schemas.microsoft.com/office/drawing/2014/main" id="{522F0C1C-2096-4240-9B13-3C354030B296}"/>
              </a:ext>
            </a:extLst>
          </p:cNvPr>
          <p:cNvCxnSpPr>
            <a:cxnSpLocks noChangeShapeType="1"/>
            <a:stCxn id="167" idx="3"/>
            <a:endCxn id="145" idx="0"/>
          </p:cNvCxnSpPr>
          <p:nvPr/>
        </p:nvCxnSpPr>
        <p:spPr bwMode="auto">
          <a:xfrm>
            <a:off x="6697367" y="3274117"/>
            <a:ext cx="82623" cy="89526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87" name="Line 31">
            <a:extLst>
              <a:ext uri="{FF2B5EF4-FFF2-40B4-BE49-F238E27FC236}">
                <a16:creationId xmlns:a16="http://schemas.microsoft.com/office/drawing/2014/main" id="{F8173741-2A1B-4B43-AC36-D9BC87857F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2393" y="5719263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lv-LV"/>
          </a:p>
        </p:txBody>
      </p:sp>
      <p:sp>
        <p:nvSpPr>
          <p:cNvPr id="188" name="AutoShape 143">
            <a:extLst>
              <a:ext uri="{FF2B5EF4-FFF2-40B4-BE49-F238E27FC236}">
                <a16:creationId xmlns:a16="http://schemas.microsoft.com/office/drawing/2014/main" id="{8B494218-00D8-4FCE-993E-B7E794EDA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2450" y="5737978"/>
            <a:ext cx="865188" cy="287338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Paraksta rīkojumu </a:t>
            </a:r>
          </a:p>
        </p:txBody>
      </p:sp>
      <p:cxnSp>
        <p:nvCxnSpPr>
          <p:cNvPr id="189" name="AutoShape 188">
            <a:extLst>
              <a:ext uri="{FF2B5EF4-FFF2-40B4-BE49-F238E27FC236}">
                <a16:creationId xmlns:a16="http://schemas.microsoft.com/office/drawing/2014/main" id="{544DF645-5663-454B-BE47-60EB980079E8}"/>
              </a:ext>
            </a:extLst>
          </p:cNvPr>
          <p:cNvCxnSpPr>
            <a:cxnSpLocks noChangeShapeType="1"/>
            <a:stCxn id="188" idx="2"/>
            <a:endCxn id="183" idx="1"/>
          </p:cNvCxnSpPr>
          <p:nvPr/>
        </p:nvCxnSpPr>
        <p:spPr bwMode="auto">
          <a:xfrm rot="16200000" flipH="1">
            <a:off x="9841960" y="6058401"/>
            <a:ext cx="283657" cy="2174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0" name="AutoShape 90">
            <a:extLst>
              <a:ext uri="{FF2B5EF4-FFF2-40B4-BE49-F238E27FC236}">
                <a16:creationId xmlns:a16="http://schemas.microsoft.com/office/drawing/2014/main" id="{182485D0-1AF4-4C47-B690-97ABB4E05157}"/>
              </a:ext>
            </a:extLst>
          </p:cNvPr>
          <p:cNvCxnSpPr>
            <a:cxnSpLocks noChangeShapeType="1"/>
            <a:stCxn id="85" idx="2"/>
            <a:endCxn id="87" idx="0"/>
          </p:cNvCxnSpPr>
          <p:nvPr/>
        </p:nvCxnSpPr>
        <p:spPr bwMode="auto">
          <a:xfrm>
            <a:off x="3491936" y="2265014"/>
            <a:ext cx="11207" cy="14197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1" name="Text Box 137">
            <a:extLst>
              <a:ext uri="{FF2B5EF4-FFF2-40B4-BE49-F238E27FC236}">
                <a16:creationId xmlns:a16="http://schemas.microsoft.com/office/drawing/2014/main" id="{0E69CDD2-AD20-4309-BAA9-49F965CAA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4702" y="5791277"/>
            <a:ext cx="611188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Direktors</a:t>
            </a:r>
          </a:p>
        </p:txBody>
      </p:sp>
      <p:sp>
        <p:nvSpPr>
          <p:cNvPr id="192" name="Rectangle 3">
            <a:extLst>
              <a:ext uri="{FF2B5EF4-FFF2-40B4-BE49-F238E27FC236}">
                <a16:creationId xmlns:a16="http://schemas.microsoft.com/office/drawing/2014/main" id="{89FFC7C9-76EB-46D7-843F-254AFE24FFC6}"/>
              </a:ext>
            </a:extLst>
          </p:cNvPr>
          <p:cNvSpPr txBox="1">
            <a:spLocks noChangeArrowheads="1"/>
          </p:cNvSpPr>
          <p:nvPr/>
        </p:nvSpPr>
        <p:spPr>
          <a:xfrm>
            <a:off x="2194645" y="49893"/>
            <a:ext cx="8280400" cy="260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lv-LV" sz="1200" kern="0" dirty="0">
                <a:solidFill>
                  <a:schemeClr val="tx1"/>
                </a:solidFill>
              </a:rPr>
              <a:t>P02.5 Kvalifikācijas darbu izstrāde un aizstāvēšana, diplomu izsniegšana (1)</a:t>
            </a:r>
          </a:p>
        </p:txBody>
      </p:sp>
      <p:sp>
        <p:nvSpPr>
          <p:cNvPr id="89" name="Text Box 8">
            <a:extLst>
              <a:ext uri="{FF2B5EF4-FFF2-40B4-BE49-F238E27FC236}">
                <a16:creationId xmlns:a16="http://schemas.microsoft.com/office/drawing/2014/main" id="{8FF6BCAC-CD61-44BE-8405-1A9F7A3F6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6502400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90" name="AutoShape 5">
            <a:hlinkClick r:id="rId3" action="ppaction://hlinksldjump"/>
            <a:extLst>
              <a:ext uri="{FF2B5EF4-FFF2-40B4-BE49-F238E27FC236}">
                <a16:creationId xmlns:a16="http://schemas.microsoft.com/office/drawing/2014/main" id="{814E30DB-404F-4D2F-B52E-BF475ABAE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1818" y="1412914"/>
            <a:ext cx="622630" cy="274047"/>
          </a:xfrm>
          <a:prstGeom prst="homePlate">
            <a:avLst>
              <a:gd name="adj" fmla="val 50197"/>
            </a:avLst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lv-LV" sz="800" dirty="0"/>
              <a:t>P02.4 Studiju…    </a:t>
            </a:r>
          </a:p>
        </p:txBody>
      </p:sp>
      <p:sp>
        <p:nvSpPr>
          <p:cNvPr id="92" name="AutoShape 16">
            <a:extLst>
              <a:ext uri="{FF2B5EF4-FFF2-40B4-BE49-F238E27FC236}">
                <a16:creationId xmlns:a16="http://schemas.microsoft.com/office/drawing/2014/main" id="{55922067-E44A-46F9-94E4-9BEB9C273E3B}"/>
              </a:ext>
            </a:extLst>
          </p:cNvPr>
          <p:cNvSpPr>
            <a:spLocks/>
          </p:cNvSpPr>
          <p:nvPr/>
        </p:nvSpPr>
        <p:spPr bwMode="auto">
          <a:xfrm>
            <a:off x="2112093" y="3308317"/>
            <a:ext cx="808620" cy="148520"/>
          </a:xfrm>
          <a:prstGeom prst="accentCallout2">
            <a:avLst>
              <a:gd name="adj1" fmla="val 6947"/>
              <a:gd name="adj2" fmla="val 102905"/>
              <a:gd name="adj3" fmla="val 8074"/>
              <a:gd name="adj4" fmla="val 115005"/>
              <a:gd name="adj5" fmla="val 271406"/>
              <a:gd name="adj6" fmla="val 145072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Reģistrē </a:t>
            </a:r>
            <a:r>
              <a:rPr lang="lv-LV" sz="800" dirty="0" err="1"/>
              <a:t>Lietvarī</a:t>
            </a:r>
            <a:endParaRPr lang="lv-LV" sz="800" dirty="0"/>
          </a:p>
        </p:txBody>
      </p:sp>
      <p:cxnSp>
        <p:nvCxnSpPr>
          <p:cNvPr id="94" name="AutoShape 90">
            <a:extLst>
              <a:ext uri="{FF2B5EF4-FFF2-40B4-BE49-F238E27FC236}">
                <a16:creationId xmlns:a16="http://schemas.microsoft.com/office/drawing/2014/main" id="{DD0C53D2-4C83-40D7-BB70-4ECC1B4CC6F5}"/>
              </a:ext>
            </a:extLst>
          </p:cNvPr>
          <p:cNvCxnSpPr>
            <a:cxnSpLocks noChangeShapeType="1"/>
            <a:stCxn id="87" idx="2"/>
            <a:endCxn id="136" idx="0"/>
          </p:cNvCxnSpPr>
          <p:nvPr/>
        </p:nvCxnSpPr>
        <p:spPr bwMode="auto">
          <a:xfrm flipH="1">
            <a:off x="3494604" y="3972142"/>
            <a:ext cx="8539" cy="20242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" name="AutoShape 146">
            <a:extLst>
              <a:ext uri="{FF2B5EF4-FFF2-40B4-BE49-F238E27FC236}">
                <a16:creationId xmlns:a16="http://schemas.microsoft.com/office/drawing/2014/main" id="{DD3388D2-D19B-4F8B-B7BE-305955A45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8813" y="3069198"/>
            <a:ext cx="1355873" cy="395084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Saņem no studējošā  kvalifikācijas darba projektu noteiktajā termiņā  </a:t>
            </a:r>
          </a:p>
        </p:txBody>
      </p:sp>
      <p:cxnSp>
        <p:nvCxnSpPr>
          <p:cNvPr id="96" name="AutoShape 90">
            <a:extLst>
              <a:ext uri="{FF2B5EF4-FFF2-40B4-BE49-F238E27FC236}">
                <a16:creationId xmlns:a16="http://schemas.microsoft.com/office/drawing/2014/main" id="{B1F65FC1-0F36-4997-B6FC-AB60DB9CFE19}"/>
              </a:ext>
            </a:extLst>
          </p:cNvPr>
          <p:cNvCxnSpPr>
            <a:cxnSpLocks noChangeShapeType="1"/>
            <a:stCxn id="95" idx="0"/>
            <a:endCxn id="168" idx="2"/>
          </p:cNvCxnSpPr>
          <p:nvPr/>
        </p:nvCxnSpPr>
        <p:spPr bwMode="auto">
          <a:xfrm flipV="1">
            <a:off x="4526749" y="2843872"/>
            <a:ext cx="0" cy="22532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3" name="AutoShape 16">
            <a:extLst>
              <a:ext uri="{FF2B5EF4-FFF2-40B4-BE49-F238E27FC236}">
                <a16:creationId xmlns:a16="http://schemas.microsoft.com/office/drawing/2014/main" id="{52672FC3-D522-4D9B-B173-1CAA335B5C0D}"/>
              </a:ext>
            </a:extLst>
          </p:cNvPr>
          <p:cNvSpPr>
            <a:spLocks/>
          </p:cNvSpPr>
          <p:nvPr/>
        </p:nvSpPr>
        <p:spPr bwMode="auto">
          <a:xfrm>
            <a:off x="4597842" y="4209123"/>
            <a:ext cx="808620" cy="148520"/>
          </a:xfrm>
          <a:prstGeom prst="accentCallout2">
            <a:avLst>
              <a:gd name="adj1" fmla="val -5617"/>
              <a:gd name="adj2" fmla="val 106366"/>
              <a:gd name="adj3" fmla="val -4491"/>
              <a:gd name="adj4" fmla="val 118467"/>
              <a:gd name="adj5" fmla="val -168360"/>
              <a:gd name="adj6" fmla="val 133534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Reģistrē </a:t>
            </a:r>
            <a:r>
              <a:rPr lang="lv-LV" sz="800" dirty="0" err="1"/>
              <a:t>Lietvarī</a:t>
            </a:r>
            <a:endParaRPr lang="lv-LV" sz="800" dirty="0"/>
          </a:p>
        </p:txBody>
      </p:sp>
      <p:cxnSp>
        <p:nvCxnSpPr>
          <p:cNvPr id="127" name="AutoShape 188">
            <a:extLst>
              <a:ext uri="{FF2B5EF4-FFF2-40B4-BE49-F238E27FC236}">
                <a16:creationId xmlns:a16="http://schemas.microsoft.com/office/drawing/2014/main" id="{23E51CC6-2D9E-43CF-A6A5-33EA479B049C}"/>
              </a:ext>
            </a:extLst>
          </p:cNvPr>
          <p:cNvCxnSpPr>
            <a:cxnSpLocks noChangeShapeType="1"/>
            <a:stCxn id="145" idx="3"/>
            <a:endCxn id="146" idx="2"/>
          </p:cNvCxnSpPr>
          <p:nvPr/>
        </p:nvCxnSpPr>
        <p:spPr bwMode="auto">
          <a:xfrm flipV="1">
            <a:off x="7392541" y="3458172"/>
            <a:ext cx="105369" cy="9144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3" name="AutoShape 141">
            <a:extLst>
              <a:ext uri="{FF2B5EF4-FFF2-40B4-BE49-F238E27FC236}">
                <a16:creationId xmlns:a16="http://schemas.microsoft.com/office/drawing/2014/main" id="{6D6D3FFA-7CE4-4325-A98A-45F7503E9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7474" y="2440795"/>
            <a:ext cx="1320870" cy="338850"/>
          </a:xfrm>
          <a:prstGeom prst="flowChartAlternateProcess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Pārbauda  kvalifikācijas darbu plaģiātisma sistēmā</a:t>
            </a:r>
          </a:p>
        </p:txBody>
      </p:sp>
      <p:sp>
        <p:nvSpPr>
          <p:cNvPr id="193" name="AutoShape 29">
            <a:extLst>
              <a:ext uri="{FF2B5EF4-FFF2-40B4-BE49-F238E27FC236}">
                <a16:creationId xmlns:a16="http://schemas.microsoft.com/office/drawing/2014/main" id="{C0C09BBD-5B62-4307-A12A-C3A81E6C474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078666" y="2679456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194" name="AutoShape 90">
            <a:extLst>
              <a:ext uri="{FF2B5EF4-FFF2-40B4-BE49-F238E27FC236}">
                <a16:creationId xmlns:a16="http://schemas.microsoft.com/office/drawing/2014/main" id="{2CCEFB57-63F0-4D07-AED0-168B66F3F5AE}"/>
              </a:ext>
            </a:extLst>
          </p:cNvPr>
          <p:cNvCxnSpPr>
            <a:cxnSpLocks noChangeShapeType="1"/>
            <a:stCxn id="133" idx="0"/>
            <a:endCxn id="147" idx="2"/>
          </p:cNvCxnSpPr>
          <p:nvPr/>
        </p:nvCxnSpPr>
        <p:spPr bwMode="auto">
          <a:xfrm flipH="1" flipV="1">
            <a:off x="7497909" y="2257043"/>
            <a:ext cx="1" cy="18375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6" name="AutoShape 90">
            <a:extLst>
              <a:ext uri="{FF2B5EF4-FFF2-40B4-BE49-F238E27FC236}">
                <a16:creationId xmlns:a16="http://schemas.microsoft.com/office/drawing/2014/main" id="{288B73DD-BED2-4118-80D4-E353076ACB7C}"/>
              </a:ext>
            </a:extLst>
          </p:cNvPr>
          <p:cNvCxnSpPr>
            <a:cxnSpLocks noChangeShapeType="1"/>
            <a:stCxn id="151" idx="2"/>
            <a:endCxn id="140" idx="0"/>
          </p:cNvCxnSpPr>
          <p:nvPr/>
        </p:nvCxnSpPr>
        <p:spPr bwMode="auto">
          <a:xfrm>
            <a:off x="8363097" y="3969326"/>
            <a:ext cx="0" cy="12573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8" name="AutoShape 90">
            <a:extLst>
              <a:ext uri="{FF2B5EF4-FFF2-40B4-BE49-F238E27FC236}">
                <a16:creationId xmlns:a16="http://schemas.microsoft.com/office/drawing/2014/main" id="{16A607A6-4B97-4F92-A140-B7F76A784C63}"/>
              </a:ext>
            </a:extLst>
          </p:cNvPr>
          <p:cNvCxnSpPr>
            <a:cxnSpLocks noChangeShapeType="1"/>
            <a:stCxn id="76" idx="0"/>
            <a:endCxn id="162" idx="2"/>
          </p:cNvCxnSpPr>
          <p:nvPr/>
        </p:nvCxnSpPr>
        <p:spPr bwMode="auto">
          <a:xfrm flipV="1">
            <a:off x="3292751" y="779290"/>
            <a:ext cx="3464" cy="22951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2" name="AutoShape 188">
            <a:extLst>
              <a:ext uri="{FF2B5EF4-FFF2-40B4-BE49-F238E27FC236}">
                <a16:creationId xmlns:a16="http://schemas.microsoft.com/office/drawing/2014/main" id="{066CC7DD-6C24-4A9C-AB29-514182168874}"/>
              </a:ext>
            </a:extLst>
          </p:cNvPr>
          <p:cNvCxnSpPr>
            <a:cxnSpLocks noChangeShapeType="1"/>
            <a:stCxn id="90" idx="3"/>
            <a:endCxn id="76" idx="1"/>
          </p:cNvCxnSpPr>
          <p:nvPr/>
        </p:nvCxnSpPr>
        <p:spPr bwMode="auto">
          <a:xfrm flipV="1">
            <a:off x="2284448" y="1294973"/>
            <a:ext cx="321596" cy="25496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9" name="AutoShape 188">
            <a:extLst>
              <a:ext uri="{FF2B5EF4-FFF2-40B4-BE49-F238E27FC236}">
                <a16:creationId xmlns:a16="http://schemas.microsoft.com/office/drawing/2014/main" id="{9D72BD78-85C7-4C28-B551-B51B686BE141}"/>
              </a:ext>
            </a:extLst>
          </p:cNvPr>
          <p:cNvCxnSpPr>
            <a:cxnSpLocks noChangeShapeType="1"/>
            <a:stCxn id="138" idx="3"/>
            <a:endCxn id="95" idx="2"/>
          </p:cNvCxnSpPr>
          <p:nvPr/>
        </p:nvCxnSpPr>
        <p:spPr bwMode="auto">
          <a:xfrm flipV="1">
            <a:off x="4098643" y="3464282"/>
            <a:ext cx="428106" cy="142630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41" name="AutoShape 16">
            <a:extLst>
              <a:ext uri="{FF2B5EF4-FFF2-40B4-BE49-F238E27FC236}">
                <a16:creationId xmlns:a16="http://schemas.microsoft.com/office/drawing/2014/main" id="{367388F7-29F2-45EE-95AB-E11641F4A6A1}"/>
              </a:ext>
            </a:extLst>
          </p:cNvPr>
          <p:cNvSpPr>
            <a:spLocks/>
          </p:cNvSpPr>
          <p:nvPr/>
        </p:nvSpPr>
        <p:spPr bwMode="auto">
          <a:xfrm>
            <a:off x="7043083" y="4689863"/>
            <a:ext cx="808620" cy="148520"/>
          </a:xfrm>
          <a:prstGeom prst="accentCallout2">
            <a:avLst>
              <a:gd name="adj1" fmla="val -5617"/>
              <a:gd name="adj2" fmla="val 106366"/>
              <a:gd name="adj3" fmla="val -4491"/>
              <a:gd name="adj4" fmla="val 118467"/>
              <a:gd name="adj5" fmla="val -495044"/>
              <a:gd name="adj6" fmla="val 146227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Reģistrē </a:t>
            </a:r>
            <a:r>
              <a:rPr lang="lv-LV" sz="800" dirty="0" err="1"/>
              <a:t>Lietvarī</a:t>
            </a:r>
            <a:endParaRPr lang="lv-LV" sz="800" dirty="0"/>
          </a:p>
        </p:txBody>
      </p:sp>
      <p:sp>
        <p:nvSpPr>
          <p:cNvPr id="346" name="AutoShape 16">
            <a:extLst>
              <a:ext uri="{FF2B5EF4-FFF2-40B4-BE49-F238E27FC236}">
                <a16:creationId xmlns:a16="http://schemas.microsoft.com/office/drawing/2014/main" id="{FFC1FBA2-DD37-49F5-98AA-677906C400E5}"/>
              </a:ext>
            </a:extLst>
          </p:cNvPr>
          <p:cNvSpPr>
            <a:spLocks/>
          </p:cNvSpPr>
          <p:nvPr/>
        </p:nvSpPr>
        <p:spPr bwMode="auto">
          <a:xfrm>
            <a:off x="8391381" y="6075393"/>
            <a:ext cx="808620" cy="148520"/>
          </a:xfrm>
          <a:prstGeom prst="accentCallout2">
            <a:avLst>
              <a:gd name="adj1" fmla="val -5617"/>
              <a:gd name="adj2" fmla="val 106366"/>
              <a:gd name="adj3" fmla="val -4491"/>
              <a:gd name="adj4" fmla="val 118467"/>
              <a:gd name="adj5" fmla="val -92971"/>
              <a:gd name="adj6" fmla="val 133534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Reģistrē </a:t>
            </a:r>
            <a:r>
              <a:rPr lang="lv-LV" sz="800" dirty="0" err="1"/>
              <a:t>Lietvarī</a:t>
            </a:r>
            <a:endParaRPr lang="lv-LV" sz="800" dirty="0"/>
          </a:p>
        </p:txBody>
      </p:sp>
    </p:spTree>
    <p:extLst>
      <p:ext uri="{BB962C8B-B14F-4D97-AF65-F5344CB8AC3E}">
        <p14:creationId xmlns:p14="http://schemas.microsoft.com/office/powerpoint/2010/main" val="3334645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1735</Words>
  <Application>Microsoft Office PowerPoint</Application>
  <PresentationFormat>Platekrāna</PresentationFormat>
  <Paragraphs>426</Paragraphs>
  <Slides>10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dizains</vt:lpstr>
      <vt:lpstr>P02 Īsā cikla profesionālās augstākās izglītības programmu īstenošana</vt:lpstr>
      <vt:lpstr>P02.1 Studiju programmu izstrāde un aktualizēšana (1)</vt:lpstr>
      <vt:lpstr>P02.1 Studiju programmu izstrāde un aktualizēšana (2)</vt:lpstr>
      <vt:lpstr>PowerPoint prezentācija</vt:lpstr>
      <vt:lpstr>P02.3 Studējošo uzņemšana (1)</vt:lpstr>
      <vt:lpstr>PowerPoint prezentācija</vt:lpstr>
      <vt:lpstr>P02.4 Studiju procesa norise (1)</vt:lpstr>
      <vt:lpstr>PowerPoint prezentācija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P02 Īsā cikla profesionālās augstākās izglītības programmu īstenošana</dc:title>
  <dc:creator>Laura Zeltina</dc:creator>
  <cp:lastModifiedBy>Laura Zeltina</cp:lastModifiedBy>
  <cp:revision>1</cp:revision>
  <dcterms:created xsi:type="dcterms:W3CDTF">2024-11-12T09:14:04Z</dcterms:created>
  <dcterms:modified xsi:type="dcterms:W3CDTF">2024-11-12T09:14:36Z</dcterms:modified>
</cp:coreProperties>
</file>